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7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3" r:id="rId2"/>
    <p:sldId id="458" r:id="rId3"/>
    <p:sldId id="457" r:id="rId4"/>
    <p:sldId id="465" r:id="rId5"/>
    <p:sldId id="467" r:id="rId6"/>
    <p:sldId id="468" r:id="rId7"/>
    <p:sldId id="469" r:id="rId8"/>
    <p:sldId id="470" r:id="rId9"/>
    <p:sldId id="471" r:id="rId10"/>
    <p:sldId id="472" r:id="rId11"/>
    <p:sldId id="528" r:id="rId12"/>
    <p:sldId id="473" r:id="rId13"/>
    <p:sldId id="474" r:id="rId14"/>
    <p:sldId id="475" r:id="rId15"/>
    <p:sldId id="477" r:id="rId16"/>
    <p:sldId id="476" r:id="rId17"/>
    <p:sldId id="547" r:id="rId18"/>
    <p:sldId id="478" r:id="rId19"/>
    <p:sldId id="480" r:id="rId20"/>
    <p:sldId id="530" r:id="rId21"/>
    <p:sldId id="550" r:id="rId22"/>
    <p:sldId id="531" r:id="rId23"/>
    <p:sldId id="529" r:id="rId24"/>
    <p:sldId id="532" r:id="rId25"/>
    <p:sldId id="452" r:id="rId26"/>
    <p:sldId id="540" r:id="rId27"/>
    <p:sldId id="542" r:id="rId28"/>
    <p:sldId id="533" r:id="rId29"/>
    <p:sldId id="535" r:id="rId30"/>
    <p:sldId id="537" r:id="rId31"/>
    <p:sldId id="538" r:id="rId32"/>
    <p:sldId id="541" r:id="rId33"/>
    <p:sldId id="544" r:id="rId34"/>
    <p:sldId id="545" r:id="rId35"/>
    <p:sldId id="546" r:id="rId36"/>
    <p:sldId id="543" r:id="rId37"/>
    <p:sldId id="548" r:id="rId38"/>
    <p:sldId id="552" r:id="rId39"/>
    <p:sldId id="554" r:id="rId40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-11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-11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-11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-11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-111" charset="0"/>
        <a:ea typeface="+mn-ea"/>
        <a:cs typeface="+mn-cs"/>
      </a:defRPr>
    </a:lvl5pPr>
    <a:lvl6pPr marL="2286000" algn="l" defTabSz="457200" rtl="0" eaLnBrk="1" latinLnBrk="0" hangingPunct="1">
      <a:defRPr sz="900" kern="1200">
        <a:solidFill>
          <a:schemeClr val="bg1"/>
        </a:solidFill>
        <a:latin typeface="Arial" pitchFamily="-111" charset="0"/>
        <a:ea typeface="+mn-ea"/>
        <a:cs typeface="+mn-cs"/>
      </a:defRPr>
    </a:lvl6pPr>
    <a:lvl7pPr marL="2743200" algn="l" defTabSz="457200" rtl="0" eaLnBrk="1" latinLnBrk="0" hangingPunct="1">
      <a:defRPr sz="900" kern="1200">
        <a:solidFill>
          <a:schemeClr val="bg1"/>
        </a:solidFill>
        <a:latin typeface="Arial" pitchFamily="-111" charset="0"/>
        <a:ea typeface="+mn-ea"/>
        <a:cs typeface="+mn-cs"/>
      </a:defRPr>
    </a:lvl7pPr>
    <a:lvl8pPr marL="3200400" algn="l" defTabSz="457200" rtl="0" eaLnBrk="1" latinLnBrk="0" hangingPunct="1">
      <a:defRPr sz="900" kern="1200">
        <a:solidFill>
          <a:schemeClr val="bg1"/>
        </a:solidFill>
        <a:latin typeface="Arial" pitchFamily="-111" charset="0"/>
        <a:ea typeface="+mn-ea"/>
        <a:cs typeface="+mn-cs"/>
      </a:defRPr>
    </a:lvl8pPr>
    <a:lvl9pPr marL="3657600" algn="l" defTabSz="457200" rtl="0" eaLnBrk="1" latinLnBrk="0" hangingPunct="1">
      <a:defRPr sz="900" kern="1200">
        <a:solidFill>
          <a:schemeClr val="bg1"/>
        </a:solidFill>
        <a:latin typeface="Arial" pitchFamily="-11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FF28"/>
    <a:srgbClr val="B844FF"/>
    <a:srgbClr val="000000"/>
    <a:srgbClr val="E7740E"/>
    <a:srgbClr val="006778"/>
    <a:srgbClr val="AAC9B6"/>
    <a:srgbClr val="822433"/>
    <a:srgbClr val="830022"/>
    <a:srgbClr val="790022"/>
    <a:srgbClr val="783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1318" autoAdjust="0"/>
  </p:normalViewPr>
  <p:slideViewPr>
    <p:cSldViewPr snapToGrid="0">
      <p:cViewPr varScale="1">
        <p:scale>
          <a:sx n="99" d="100"/>
          <a:sy n="99" d="100"/>
        </p:scale>
        <p:origin x="-728" y="-104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263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168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aetano_fusco:Documents:Ricerca:Convegni:DTA%202014:dati_selezione_archi_Analisi_g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>
              <a:solidFill>
                <a:srgbClr val="0000FF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000090"/>
                </a:solidFill>
              </a:ln>
            </c:spPr>
          </c:marker>
          <c:xVal>
            <c:numRef>
              <c:f>dati_selezione_archi_Analisi_av!$G$2:$G$136</c:f>
              <c:numCache>
                <c:formatCode>General</c:formatCode>
                <c:ptCount val="135"/>
                <c:pt idx="0">
                  <c:v>0.0</c:v>
                </c:pt>
                <c:pt idx="1">
                  <c:v>5.0</c:v>
                </c:pt>
                <c:pt idx="2">
                  <c:v>10.0</c:v>
                </c:pt>
                <c:pt idx="3">
                  <c:v>15.0</c:v>
                </c:pt>
                <c:pt idx="4">
                  <c:v>20.0</c:v>
                </c:pt>
                <c:pt idx="5">
                  <c:v>25.0</c:v>
                </c:pt>
                <c:pt idx="6">
                  <c:v>30.0</c:v>
                </c:pt>
                <c:pt idx="7">
                  <c:v>35.0</c:v>
                </c:pt>
                <c:pt idx="8">
                  <c:v>40.0</c:v>
                </c:pt>
                <c:pt idx="9">
                  <c:v>45.0</c:v>
                </c:pt>
                <c:pt idx="10">
                  <c:v>50.0</c:v>
                </c:pt>
                <c:pt idx="11">
                  <c:v>55.0</c:v>
                </c:pt>
                <c:pt idx="12">
                  <c:v>60.0</c:v>
                </c:pt>
                <c:pt idx="13">
                  <c:v>65.0</c:v>
                </c:pt>
                <c:pt idx="14">
                  <c:v>70.0</c:v>
                </c:pt>
                <c:pt idx="15">
                  <c:v>75.0</c:v>
                </c:pt>
                <c:pt idx="16">
                  <c:v>80.0</c:v>
                </c:pt>
                <c:pt idx="17">
                  <c:v>85.0</c:v>
                </c:pt>
                <c:pt idx="18">
                  <c:v>90.0</c:v>
                </c:pt>
                <c:pt idx="19">
                  <c:v>95.0</c:v>
                </c:pt>
                <c:pt idx="20">
                  <c:v>100.0</c:v>
                </c:pt>
                <c:pt idx="21">
                  <c:v>105.0</c:v>
                </c:pt>
                <c:pt idx="22">
                  <c:v>110.0</c:v>
                </c:pt>
                <c:pt idx="23">
                  <c:v>115.0</c:v>
                </c:pt>
                <c:pt idx="24">
                  <c:v>120.0</c:v>
                </c:pt>
                <c:pt idx="25">
                  <c:v>125.0</c:v>
                </c:pt>
                <c:pt idx="26">
                  <c:v>130.0</c:v>
                </c:pt>
                <c:pt idx="27">
                  <c:v>135.0</c:v>
                </c:pt>
                <c:pt idx="28">
                  <c:v>140.0</c:v>
                </c:pt>
                <c:pt idx="29">
                  <c:v>145.0</c:v>
                </c:pt>
                <c:pt idx="30">
                  <c:v>150.0</c:v>
                </c:pt>
                <c:pt idx="31">
                  <c:v>155.0</c:v>
                </c:pt>
                <c:pt idx="32">
                  <c:v>160.0</c:v>
                </c:pt>
                <c:pt idx="33">
                  <c:v>165.0</c:v>
                </c:pt>
                <c:pt idx="34">
                  <c:v>170.0</c:v>
                </c:pt>
                <c:pt idx="35">
                  <c:v>175.0</c:v>
                </c:pt>
                <c:pt idx="36">
                  <c:v>180.0</c:v>
                </c:pt>
                <c:pt idx="37">
                  <c:v>185.0</c:v>
                </c:pt>
                <c:pt idx="38">
                  <c:v>190.0</c:v>
                </c:pt>
                <c:pt idx="39">
                  <c:v>195.0</c:v>
                </c:pt>
                <c:pt idx="40">
                  <c:v>200.0</c:v>
                </c:pt>
                <c:pt idx="41">
                  <c:v>205.0</c:v>
                </c:pt>
                <c:pt idx="42">
                  <c:v>210.0</c:v>
                </c:pt>
                <c:pt idx="43">
                  <c:v>215.0</c:v>
                </c:pt>
                <c:pt idx="44">
                  <c:v>220.0</c:v>
                </c:pt>
                <c:pt idx="45">
                  <c:v>225.0</c:v>
                </c:pt>
                <c:pt idx="46">
                  <c:v>230.0</c:v>
                </c:pt>
                <c:pt idx="47">
                  <c:v>235.0</c:v>
                </c:pt>
                <c:pt idx="48">
                  <c:v>240.0</c:v>
                </c:pt>
                <c:pt idx="49">
                  <c:v>245.0</c:v>
                </c:pt>
                <c:pt idx="50">
                  <c:v>250.0</c:v>
                </c:pt>
                <c:pt idx="51">
                  <c:v>255.0</c:v>
                </c:pt>
                <c:pt idx="52">
                  <c:v>260.0</c:v>
                </c:pt>
                <c:pt idx="53">
                  <c:v>265.0</c:v>
                </c:pt>
                <c:pt idx="54">
                  <c:v>270.0</c:v>
                </c:pt>
                <c:pt idx="55">
                  <c:v>275.0</c:v>
                </c:pt>
                <c:pt idx="56">
                  <c:v>280.0</c:v>
                </c:pt>
                <c:pt idx="57">
                  <c:v>285.0</c:v>
                </c:pt>
                <c:pt idx="58">
                  <c:v>290.0</c:v>
                </c:pt>
                <c:pt idx="59">
                  <c:v>295.0</c:v>
                </c:pt>
                <c:pt idx="60">
                  <c:v>300.0</c:v>
                </c:pt>
                <c:pt idx="61">
                  <c:v>305.0</c:v>
                </c:pt>
                <c:pt idx="62">
                  <c:v>310.0</c:v>
                </c:pt>
                <c:pt idx="63">
                  <c:v>315.0</c:v>
                </c:pt>
                <c:pt idx="64">
                  <c:v>320.0</c:v>
                </c:pt>
                <c:pt idx="65">
                  <c:v>325.0</c:v>
                </c:pt>
                <c:pt idx="66">
                  <c:v>330.0</c:v>
                </c:pt>
                <c:pt idx="67">
                  <c:v>335.0</c:v>
                </c:pt>
                <c:pt idx="68">
                  <c:v>340.0</c:v>
                </c:pt>
                <c:pt idx="69">
                  <c:v>345.0</c:v>
                </c:pt>
                <c:pt idx="70">
                  <c:v>350.0</c:v>
                </c:pt>
                <c:pt idx="71">
                  <c:v>355.0</c:v>
                </c:pt>
                <c:pt idx="72">
                  <c:v>360.0</c:v>
                </c:pt>
                <c:pt idx="73">
                  <c:v>365.0</c:v>
                </c:pt>
                <c:pt idx="74">
                  <c:v>375.0</c:v>
                </c:pt>
                <c:pt idx="75">
                  <c:v>380.0</c:v>
                </c:pt>
                <c:pt idx="76">
                  <c:v>385.0</c:v>
                </c:pt>
                <c:pt idx="77">
                  <c:v>390.0</c:v>
                </c:pt>
                <c:pt idx="78">
                  <c:v>395.0</c:v>
                </c:pt>
                <c:pt idx="79">
                  <c:v>400.0</c:v>
                </c:pt>
                <c:pt idx="80">
                  <c:v>405.0</c:v>
                </c:pt>
                <c:pt idx="81">
                  <c:v>410.0</c:v>
                </c:pt>
                <c:pt idx="82">
                  <c:v>415.0</c:v>
                </c:pt>
                <c:pt idx="83">
                  <c:v>420.0</c:v>
                </c:pt>
                <c:pt idx="84">
                  <c:v>425.0</c:v>
                </c:pt>
                <c:pt idx="85">
                  <c:v>430.0</c:v>
                </c:pt>
                <c:pt idx="86">
                  <c:v>435.0</c:v>
                </c:pt>
                <c:pt idx="87">
                  <c:v>440.0</c:v>
                </c:pt>
                <c:pt idx="88">
                  <c:v>445.0</c:v>
                </c:pt>
                <c:pt idx="89">
                  <c:v>450.0</c:v>
                </c:pt>
                <c:pt idx="90">
                  <c:v>455.0</c:v>
                </c:pt>
                <c:pt idx="91">
                  <c:v>460.0</c:v>
                </c:pt>
                <c:pt idx="92">
                  <c:v>465.0</c:v>
                </c:pt>
                <c:pt idx="93">
                  <c:v>470.0</c:v>
                </c:pt>
                <c:pt idx="94">
                  <c:v>475.0</c:v>
                </c:pt>
                <c:pt idx="95">
                  <c:v>490.0</c:v>
                </c:pt>
                <c:pt idx="96">
                  <c:v>495.0</c:v>
                </c:pt>
                <c:pt idx="97">
                  <c:v>500.0</c:v>
                </c:pt>
                <c:pt idx="98">
                  <c:v>505.0</c:v>
                </c:pt>
                <c:pt idx="99">
                  <c:v>510.0</c:v>
                </c:pt>
                <c:pt idx="100">
                  <c:v>515.0</c:v>
                </c:pt>
                <c:pt idx="101">
                  <c:v>520.0</c:v>
                </c:pt>
                <c:pt idx="102">
                  <c:v>525.0</c:v>
                </c:pt>
                <c:pt idx="103">
                  <c:v>530.0</c:v>
                </c:pt>
                <c:pt idx="104">
                  <c:v>535.0</c:v>
                </c:pt>
                <c:pt idx="105">
                  <c:v>540.0</c:v>
                </c:pt>
                <c:pt idx="106">
                  <c:v>545.0</c:v>
                </c:pt>
                <c:pt idx="107">
                  <c:v>590.0</c:v>
                </c:pt>
                <c:pt idx="108">
                  <c:v>595.0</c:v>
                </c:pt>
                <c:pt idx="109">
                  <c:v>600.0</c:v>
                </c:pt>
                <c:pt idx="110">
                  <c:v>605.0</c:v>
                </c:pt>
                <c:pt idx="111">
                  <c:v>610.0</c:v>
                </c:pt>
                <c:pt idx="112">
                  <c:v>615.0</c:v>
                </c:pt>
                <c:pt idx="113">
                  <c:v>620.0</c:v>
                </c:pt>
                <c:pt idx="114">
                  <c:v>625.0</c:v>
                </c:pt>
                <c:pt idx="115">
                  <c:v>630.0</c:v>
                </c:pt>
                <c:pt idx="116">
                  <c:v>635.0</c:v>
                </c:pt>
                <c:pt idx="117">
                  <c:v>640.0</c:v>
                </c:pt>
                <c:pt idx="118">
                  <c:v>645.0</c:v>
                </c:pt>
                <c:pt idx="119">
                  <c:v>650.0</c:v>
                </c:pt>
                <c:pt idx="120">
                  <c:v>655.0</c:v>
                </c:pt>
                <c:pt idx="121">
                  <c:v>660.0</c:v>
                </c:pt>
                <c:pt idx="122">
                  <c:v>665.0</c:v>
                </c:pt>
                <c:pt idx="123">
                  <c:v>670.0</c:v>
                </c:pt>
                <c:pt idx="124">
                  <c:v>675.0</c:v>
                </c:pt>
                <c:pt idx="125">
                  <c:v>680.0</c:v>
                </c:pt>
                <c:pt idx="126">
                  <c:v>685.0</c:v>
                </c:pt>
                <c:pt idx="127">
                  <c:v>690.0</c:v>
                </c:pt>
                <c:pt idx="128">
                  <c:v>695.0</c:v>
                </c:pt>
                <c:pt idx="129">
                  <c:v>700.0</c:v>
                </c:pt>
                <c:pt idx="130">
                  <c:v>705.0</c:v>
                </c:pt>
                <c:pt idx="131">
                  <c:v>710.0</c:v>
                </c:pt>
                <c:pt idx="132">
                  <c:v>715.0</c:v>
                </c:pt>
                <c:pt idx="133">
                  <c:v>720.0</c:v>
                </c:pt>
                <c:pt idx="134">
                  <c:v>725.0</c:v>
                </c:pt>
              </c:numCache>
            </c:numRef>
          </c:xVal>
          <c:yVal>
            <c:numRef>
              <c:f>dati_selezione_archi_Analisi_av!$H$2:$H$136</c:f>
              <c:numCache>
                <c:formatCode>General</c:formatCode>
                <c:ptCount val="135"/>
                <c:pt idx="0">
                  <c:v>14.0</c:v>
                </c:pt>
                <c:pt idx="1">
                  <c:v>35.7867298578199</c:v>
                </c:pt>
                <c:pt idx="2">
                  <c:v>33.03008204193249</c:v>
                </c:pt>
                <c:pt idx="3">
                  <c:v>28.24293785310721</c:v>
                </c:pt>
                <c:pt idx="4">
                  <c:v>32.5390070921986</c:v>
                </c:pt>
                <c:pt idx="5">
                  <c:v>28.5663716814159</c:v>
                </c:pt>
                <c:pt idx="6">
                  <c:v>50.0</c:v>
                </c:pt>
                <c:pt idx="7">
                  <c:v>41.3223140495868</c:v>
                </c:pt>
                <c:pt idx="8">
                  <c:v>41.6</c:v>
                </c:pt>
                <c:pt idx="9">
                  <c:v>28.4848484848485</c:v>
                </c:pt>
                <c:pt idx="10">
                  <c:v>39.6365264100269</c:v>
                </c:pt>
                <c:pt idx="11">
                  <c:v>41.125</c:v>
                </c:pt>
                <c:pt idx="12">
                  <c:v>40.98220640569389</c:v>
                </c:pt>
                <c:pt idx="13">
                  <c:v>40.1255605381166</c:v>
                </c:pt>
                <c:pt idx="14">
                  <c:v>39.4207188160677</c:v>
                </c:pt>
                <c:pt idx="15">
                  <c:v>40.9024943310658</c:v>
                </c:pt>
                <c:pt idx="16">
                  <c:v>38.7876288659794</c:v>
                </c:pt>
                <c:pt idx="17">
                  <c:v>41.2033195020747</c:v>
                </c:pt>
                <c:pt idx="18">
                  <c:v>41.1354838709677</c:v>
                </c:pt>
                <c:pt idx="19">
                  <c:v>41.24324324324319</c:v>
                </c:pt>
                <c:pt idx="20">
                  <c:v>41.81896551724131</c:v>
                </c:pt>
                <c:pt idx="21">
                  <c:v>41.8772727272727</c:v>
                </c:pt>
                <c:pt idx="22">
                  <c:v>40.75164835164814</c:v>
                </c:pt>
                <c:pt idx="23">
                  <c:v>38.30674846625759</c:v>
                </c:pt>
                <c:pt idx="24">
                  <c:v>41.3629976580796</c:v>
                </c:pt>
                <c:pt idx="25">
                  <c:v>37.767032967033</c:v>
                </c:pt>
                <c:pt idx="26">
                  <c:v>38.66176470588231</c:v>
                </c:pt>
                <c:pt idx="27">
                  <c:v>41.5080213903743</c:v>
                </c:pt>
                <c:pt idx="28">
                  <c:v>41.6882352941176</c:v>
                </c:pt>
                <c:pt idx="29">
                  <c:v>38.2917933130699</c:v>
                </c:pt>
                <c:pt idx="30">
                  <c:v>39.9304347826087</c:v>
                </c:pt>
                <c:pt idx="31">
                  <c:v>40.140056022409</c:v>
                </c:pt>
                <c:pt idx="32">
                  <c:v>39.76646706586821</c:v>
                </c:pt>
                <c:pt idx="33">
                  <c:v>35.50458715596316</c:v>
                </c:pt>
                <c:pt idx="34">
                  <c:v>23.5317725752508</c:v>
                </c:pt>
                <c:pt idx="35">
                  <c:v>21.9285714285714</c:v>
                </c:pt>
                <c:pt idx="36">
                  <c:v>31.875</c:v>
                </c:pt>
                <c:pt idx="37">
                  <c:v>38.0</c:v>
                </c:pt>
                <c:pt idx="38">
                  <c:v>34.4601769911504</c:v>
                </c:pt>
                <c:pt idx="39">
                  <c:v>40.0149413020278</c:v>
                </c:pt>
                <c:pt idx="40">
                  <c:v>39.8825561312608</c:v>
                </c:pt>
                <c:pt idx="41">
                  <c:v>38.488160291439</c:v>
                </c:pt>
                <c:pt idx="42">
                  <c:v>36.31168831168817</c:v>
                </c:pt>
                <c:pt idx="43">
                  <c:v>38.0848214285714</c:v>
                </c:pt>
                <c:pt idx="44">
                  <c:v>34.1123595505618</c:v>
                </c:pt>
                <c:pt idx="45">
                  <c:v>37.1705263157895</c:v>
                </c:pt>
                <c:pt idx="46">
                  <c:v>38.02444987775051</c:v>
                </c:pt>
                <c:pt idx="47">
                  <c:v>35.6900726392252</c:v>
                </c:pt>
                <c:pt idx="48">
                  <c:v>37.501272264631</c:v>
                </c:pt>
                <c:pt idx="49">
                  <c:v>36.9902912621359</c:v>
                </c:pt>
                <c:pt idx="50">
                  <c:v>38.98288508557459</c:v>
                </c:pt>
                <c:pt idx="51">
                  <c:v>39.7062937062937</c:v>
                </c:pt>
                <c:pt idx="52">
                  <c:v>37.5928753180662</c:v>
                </c:pt>
                <c:pt idx="53">
                  <c:v>38.1565656565657</c:v>
                </c:pt>
                <c:pt idx="54">
                  <c:v>38.2065217391304</c:v>
                </c:pt>
                <c:pt idx="55">
                  <c:v>38.61682242990641</c:v>
                </c:pt>
                <c:pt idx="56">
                  <c:v>36.46976744186041</c:v>
                </c:pt>
                <c:pt idx="57">
                  <c:v>35.6401028277635</c:v>
                </c:pt>
                <c:pt idx="58">
                  <c:v>38.58646616541334</c:v>
                </c:pt>
                <c:pt idx="59">
                  <c:v>35.57286432160799</c:v>
                </c:pt>
                <c:pt idx="60">
                  <c:v>40.1281464530892</c:v>
                </c:pt>
                <c:pt idx="61">
                  <c:v>38.4395061728395</c:v>
                </c:pt>
                <c:pt idx="62">
                  <c:v>38.3609756097561</c:v>
                </c:pt>
                <c:pt idx="63">
                  <c:v>38.6857142857143</c:v>
                </c:pt>
                <c:pt idx="64">
                  <c:v>36.7904761904762</c:v>
                </c:pt>
                <c:pt idx="65">
                  <c:v>38.5701357466063</c:v>
                </c:pt>
                <c:pt idx="66">
                  <c:v>37.0459183673469</c:v>
                </c:pt>
                <c:pt idx="67">
                  <c:v>36.4148148148148</c:v>
                </c:pt>
                <c:pt idx="68">
                  <c:v>37.96751740139199</c:v>
                </c:pt>
                <c:pt idx="69">
                  <c:v>35.91213389121339</c:v>
                </c:pt>
                <c:pt idx="70">
                  <c:v>36.3063829787234</c:v>
                </c:pt>
                <c:pt idx="71">
                  <c:v>33.706498951782</c:v>
                </c:pt>
                <c:pt idx="72">
                  <c:v>28.45161290322578</c:v>
                </c:pt>
                <c:pt idx="73">
                  <c:v>55.3333333333333</c:v>
                </c:pt>
                <c:pt idx="74">
                  <c:v>47.0</c:v>
                </c:pt>
                <c:pt idx="75">
                  <c:v>37.62586315128689</c:v>
                </c:pt>
                <c:pt idx="76">
                  <c:v>36.955023923445</c:v>
                </c:pt>
                <c:pt idx="77">
                  <c:v>34.548951048951</c:v>
                </c:pt>
                <c:pt idx="78">
                  <c:v>34.4063116370809</c:v>
                </c:pt>
                <c:pt idx="79">
                  <c:v>26.5932721712538</c:v>
                </c:pt>
                <c:pt idx="80">
                  <c:v>23.3157894736842</c:v>
                </c:pt>
                <c:pt idx="81">
                  <c:v>23.54954954954951</c:v>
                </c:pt>
                <c:pt idx="82">
                  <c:v>8.0</c:v>
                </c:pt>
                <c:pt idx="83">
                  <c:v>25.5882352941176</c:v>
                </c:pt>
                <c:pt idx="84">
                  <c:v>20.5263157894737</c:v>
                </c:pt>
                <c:pt idx="85">
                  <c:v>36.57142857142851</c:v>
                </c:pt>
                <c:pt idx="86">
                  <c:v>41.5324427480916</c:v>
                </c:pt>
                <c:pt idx="87">
                  <c:v>36.4226301985762</c:v>
                </c:pt>
                <c:pt idx="88">
                  <c:v>27.5</c:v>
                </c:pt>
                <c:pt idx="89">
                  <c:v>30.4747081712062</c:v>
                </c:pt>
                <c:pt idx="90">
                  <c:v>30.8181818181818</c:v>
                </c:pt>
                <c:pt idx="91">
                  <c:v>30.5234657039711</c:v>
                </c:pt>
                <c:pt idx="92">
                  <c:v>26.75</c:v>
                </c:pt>
                <c:pt idx="93">
                  <c:v>28.6506024096386</c:v>
                </c:pt>
                <c:pt idx="94">
                  <c:v>32.8376963350785</c:v>
                </c:pt>
                <c:pt idx="95">
                  <c:v>37.4552129221733</c:v>
                </c:pt>
                <c:pt idx="96">
                  <c:v>27.0410534469404</c:v>
                </c:pt>
                <c:pt idx="97">
                  <c:v>16.19032258064518</c:v>
                </c:pt>
                <c:pt idx="98">
                  <c:v>18.6358974358974</c:v>
                </c:pt>
                <c:pt idx="99">
                  <c:v>25.22826086956518</c:v>
                </c:pt>
                <c:pt idx="100">
                  <c:v>27.0314232902033</c:v>
                </c:pt>
                <c:pt idx="101">
                  <c:v>27.920177383592</c:v>
                </c:pt>
                <c:pt idx="102">
                  <c:v>18.41647597254</c:v>
                </c:pt>
                <c:pt idx="103">
                  <c:v>21.9306759098787</c:v>
                </c:pt>
                <c:pt idx="104">
                  <c:v>23.7018181818182</c:v>
                </c:pt>
                <c:pt idx="105">
                  <c:v>20.1538461538462</c:v>
                </c:pt>
                <c:pt idx="106">
                  <c:v>44.0</c:v>
                </c:pt>
                <c:pt idx="107">
                  <c:v>6.818181818181808</c:v>
                </c:pt>
                <c:pt idx="108">
                  <c:v>30.1790193842645</c:v>
                </c:pt>
                <c:pt idx="109">
                  <c:v>31.6848958333333</c:v>
                </c:pt>
                <c:pt idx="110">
                  <c:v>29.8639876352396</c:v>
                </c:pt>
                <c:pt idx="111">
                  <c:v>29.6486956521739</c:v>
                </c:pt>
                <c:pt idx="112">
                  <c:v>28.5661764705882</c:v>
                </c:pt>
                <c:pt idx="113">
                  <c:v>27.0592334494774</c:v>
                </c:pt>
                <c:pt idx="114">
                  <c:v>26.78057553956828</c:v>
                </c:pt>
                <c:pt idx="115">
                  <c:v>26.0309477756286</c:v>
                </c:pt>
                <c:pt idx="116">
                  <c:v>25.4846846846847</c:v>
                </c:pt>
                <c:pt idx="117">
                  <c:v>23.464347826087</c:v>
                </c:pt>
                <c:pt idx="118">
                  <c:v>21.0153256704981</c:v>
                </c:pt>
                <c:pt idx="119">
                  <c:v>17.1485587583149</c:v>
                </c:pt>
                <c:pt idx="120">
                  <c:v>17.3452685421995</c:v>
                </c:pt>
                <c:pt idx="121">
                  <c:v>13.9754901960784</c:v>
                </c:pt>
                <c:pt idx="122">
                  <c:v>30.9119286510591</c:v>
                </c:pt>
                <c:pt idx="123">
                  <c:v>24.3027255887801</c:v>
                </c:pt>
                <c:pt idx="124">
                  <c:v>12.6026962727994</c:v>
                </c:pt>
                <c:pt idx="125">
                  <c:v>16.7308319738989</c:v>
                </c:pt>
                <c:pt idx="126">
                  <c:v>17.037037037037</c:v>
                </c:pt>
                <c:pt idx="127">
                  <c:v>19.3897550111359</c:v>
                </c:pt>
                <c:pt idx="128">
                  <c:v>16.1703910614525</c:v>
                </c:pt>
                <c:pt idx="129">
                  <c:v>17.4032258064516</c:v>
                </c:pt>
                <c:pt idx="130">
                  <c:v>20.8188803512624</c:v>
                </c:pt>
                <c:pt idx="131">
                  <c:v>16.6565934065934</c:v>
                </c:pt>
                <c:pt idx="132">
                  <c:v>28.1060606060606</c:v>
                </c:pt>
                <c:pt idx="133">
                  <c:v>40.44542447629536</c:v>
                </c:pt>
                <c:pt idx="134">
                  <c:v>38.978102189781</c:v>
                </c:pt>
              </c:numCache>
            </c:numRef>
          </c:yVal>
          <c:smooth val="0"/>
        </c:ser>
        <c:ser>
          <c:idx val="1"/>
          <c:order val="1"/>
          <c:spPr>
            <a:ln>
              <a:solidFill>
                <a:srgbClr val="28FF28"/>
              </a:solidFill>
              <a:prstDash val="sysDash"/>
            </a:ln>
          </c:spPr>
          <c:marker>
            <c:symbol val="diamond"/>
            <c:size val="5"/>
            <c:spPr>
              <a:solidFill>
                <a:srgbClr val="66FF66"/>
              </a:solidFill>
              <a:ln>
                <a:solidFill>
                  <a:srgbClr val="008000"/>
                </a:solidFill>
              </a:ln>
            </c:spPr>
          </c:marker>
          <c:xVal>
            <c:numRef>
              <c:f>dati_selezione_archi_Analisi_av!$S$2:$S$136</c:f>
              <c:numCache>
                <c:formatCode>General</c:formatCode>
                <c:ptCount val="135"/>
                <c:pt idx="0">
                  <c:v>0.0</c:v>
                </c:pt>
                <c:pt idx="2">
                  <c:v>10.0</c:v>
                </c:pt>
                <c:pt idx="4">
                  <c:v>20.0</c:v>
                </c:pt>
                <c:pt idx="6">
                  <c:v>30.0</c:v>
                </c:pt>
                <c:pt idx="8">
                  <c:v>40.0</c:v>
                </c:pt>
                <c:pt idx="10">
                  <c:v>50.0</c:v>
                </c:pt>
                <c:pt idx="12">
                  <c:v>60.0</c:v>
                </c:pt>
                <c:pt idx="14">
                  <c:v>70.0</c:v>
                </c:pt>
                <c:pt idx="16">
                  <c:v>80.0</c:v>
                </c:pt>
                <c:pt idx="18">
                  <c:v>90.0</c:v>
                </c:pt>
                <c:pt idx="20">
                  <c:v>100.0</c:v>
                </c:pt>
                <c:pt idx="22">
                  <c:v>110.0</c:v>
                </c:pt>
                <c:pt idx="24">
                  <c:v>120.0</c:v>
                </c:pt>
                <c:pt idx="26">
                  <c:v>130.0</c:v>
                </c:pt>
                <c:pt idx="28">
                  <c:v>140.0</c:v>
                </c:pt>
                <c:pt idx="30">
                  <c:v>150.0</c:v>
                </c:pt>
                <c:pt idx="32">
                  <c:v>160.0</c:v>
                </c:pt>
                <c:pt idx="34">
                  <c:v>170.0</c:v>
                </c:pt>
                <c:pt idx="36">
                  <c:v>180.0</c:v>
                </c:pt>
                <c:pt idx="38">
                  <c:v>190.0</c:v>
                </c:pt>
                <c:pt idx="40">
                  <c:v>200.0</c:v>
                </c:pt>
                <c:pt idx="42">
                  <c:v>210.0</c:v>
                </c:pt>
                <c:pt idx="44">
                  <c:v>220.0</c:v>
                </c:pt>
                <c:pt idx="46">
                  <c:v>230.0</c:v>
                </c:pt>
                <c:pt idx="48">
                  <c:v>240.0</c:v>
                </c:pt>
                <c:pt idx="50">
                  <c:v>250.0</c:v>
                </c:pt>
                <c:pt idx="52">
                  <c:v>260.0</c:v>
                </c:pt>
                <c:pt idx="54">
                  <c:v>270.0</c:v>
                </c:pt>
                <c:pt idx="56">
                  <c:v>280.0</c:v>
                </c:pt>
                <c:pt idx="58">
                  <c:v>290.0</c:v>
                </c:pt>
                <c:pt idx="60">
                  <c:v>300.0</c:v>
                </c:pt>
                <c:pt idx="62">
                  <c:v>310.0</c:v>
                </c:pt>
                <c:pt idx="64">
                  <c:v>320.0</c:v>
                </c:pt>
                <c:pt idx="66">
                  <c:v>330.0</c:v>
                </c:pt>
                <c:pt idx="68">
                  <c:v>340.0</c:v>
                </c:pt>
                <c:pt idx="70">
                  <c:v>350.0</c:v>
                </c:pt>
                <c:pt idx="72">
                  <c:v>360.0</c:v>
                </c:pt>
                <c:pt idx="74">
                  <c:v>375.0</c:v>
                </c:pt>
                <c:pt idx="76">
                  <c:v>385.0</c:v>
                </c:pt>
                <c:pt idx="78">
                  <c:v>395.0</c:v>
                </c:pt>
                <c:pt idx="80">
                  <c:v>405.0</c:v>
                </c:pt>
                <c:pt idx="82">
                  <c:v>415.0</c:v>
                </c:pt>
                <c:pt idx="84">
                  <c:v>425.0</c:v>
                </c:pt>
                <c:pt idx="86">
                  <c:v>435.0</c:v>
                </c:pt>
                <c:pt idx="88">
                  <c:v>445.0</c:v>
                </c:pt>
                <c:pt idx="90">
                  <c:v>455.0</c:v>
                </c:pt>
                <c:pt idx="92">
                  <c:v>465.0</c:v>
                </c:pt>
                <c:pt idx="94">
                  <c:v>475.0</c:v>
                </c:pt>
                <c:pt idx="96">
                  <c:v>495.0</c:v>
                </c:pt>
                <c:pt idx="98">
                  <c:v>505.0</c:v>
                </c:pt>
                <c:pt idx="100">
                  <c:v>515.0</c:v>
                </c:pt>
                <c:pt idx="102">
                  <c:v>525.0</c:v>
                </c:pt>
                <c:pt idx="104">
                  <c:v>535.0</c:v>
                </c:pt>
                <c:pt idx="106">
                  <c:v>545.0</c:v>
                </c:pt>
                <c:pt idx="108">
                  <c:v>595.0</c:v>
                </c:pt>
                <c:pt idx="110">
                  <c:v>605.0</c:v>
                </c:pt>
                <c:pt idx="112">
                  <c:v>615.0</c:v>
                </c:pt>
                <c:pt idx="114">
                  <c:v>625.0</c:v>
                </c:pt>
                <c:pt idx="116">
                  <c:v>635.0</c:v>
                </c:pt>
                <c:pt idx="118">
                  <c:v>645.0</c:v>
                </c:pt>
                <c:pt idx="120">
                  <c:v>655.0</c:v>
                </c:pt>
                <c:pt idx="122">
                  <c:v>665.0</c:v>
                </c:pt>
                <c:pt idx="124">
                  <c:v>675.0</c:v>
                </c:pt>
                <c:pt idx="126">
                  <c:v>685.0</c:v>
                </c:pt>
                <c:pt idx="128">
                  <c:v>695.0</c:v>
                </c:pt>
                <c:pt idx="130">
                  <c:v>705.0</c:v>
                </c:pt>
                <c:pt idx="132">
                  <c:v>715.0</c:v>
                </c:pt>
                <c:pt idx="134">
                  <c:v>725.0</c:v>
                </c:pt>
              </c:numCache>
            </c:numRef>
          </c:xVal>
          <c:yVal>
            <c:numRef>
              <c:f>dati_selezione_archi_Analisi_av!$T$2:$T$136</c:f>
              <c:numCache>
                <c:formatCode>General</c:formatCode>
                <c:ptCount val="135"/>
                <c:pt idx="0">
                  <c:v>35.7352245862884</c:v>
                </c:pt>
                <c:pt idx="2">
                  <c:v>31.86216402481044</c:v>
                </c:pt>
                <c:pt idx="4">
                  <c:v>31.40253164556953</c:v>
                </c:pt>
                <c:pt idx="6">
                  <c:v>41.73228346456695</c:v>
                </c:pt>
                <c:pt idx="8">
                  <c:v>30.21052631578949</c:v>
                </c:pt>
                <c:pt idx="10">
                  <c:v>40.65862552594672</c:v>
                </c:pt>
                <c:pt idx="12">
                  <c:v>40.60317460317463</c:v>
                </c:pt>
                <c:pt idx="14">
                  <c:v>40.13566739606132</c:v>
                </c:pt>
                <c:pt idx="16">
                  <c:v>39.99172699069288</c:v>
                </c:pt>
                <c:pt idx="18">
                  <c:v>41.1857798165137</c:v>
                </c:pt>
                <c:pt idx="20">
                  <c:v>41.84734513274334</c:v>
                </c:pt>
                <c:pt idx="22">
                  <c:v>39.4851694915254</c:v>
                </c:pt>
                <c:pt idx="24">
                  <c:v>39.50793650793644</c:v>
                </c:pt>
                <c:pt idx="26">
                  <c:v>40.02301790281331</c:v>
                </c:pt>
                <c:pt idx="28">
                  <c:v>40.01793721973092</c:v>
                </c:pt>
                <c:pt idx="30">
                  <c:v>40.03703703703705</c:v>
                </c:pt>
                <c:pt idx="32">
                  <c:v>38.08333333333335</c:v>
                </c:pt>
                <c:pt idx="34">
                  <c:v>23.09489051094887</c:v>
                </c:pt>
                <c:pt idx="36">
                  <c:v>33.1</c:v>
                </c:pt>
                <c:pt idx="38">
                  <c:v>39.41714285714284</c:v>
                </c:pt>
                <c:pt idx="40">
                  <c:v>39.61535776614312</c:v>
                </c:pt>
                <c:pt idx="42">
                  <c:v>37.18461538461537</c:v>
                </c:pt>
                <c:pt idx="44">
                  <c:v>35.6913043478261</c:v>
                </c:pt>
                <c:pt idx="46">
                  <c:v>36.85158150851579</c:v>
                </c:pt>
                <c:pt idx="48">
                  <c:v>37.239751552795</c:v>
                </c:pt>
                <c:pt idx="50">
                  <c:v>39.35322195704041</c:v>
                </c:pt>
                <c:pt idx="52">
                  <c:v>37.8757921419519</c:v>
                </c:pt>
                <c:pt idx="54">
                  <c:v>38.42713567839192</c:v>
                </c:pt>
                <c:pt idx="56">
                  <c:v>36.0757020757021</c:v>
                </c:pt>
                <c:pt idx="58">
                  <c:v>37.08155583437888</c:v>
                </c:pt>
                <c:pt idx="60">
                  <c:v>39.31591448931105</c:v>
                </c:pt>
                <c:pt idx="62">
                  <c:v>38.52530120481928</c:v>
                </c:pt>
                <c:pt idx="64">
                  <c:v>37.7030162412993</c:v>
                </c:pt>
                <c:pt idx="66">
                  <c:v>36.72521957340022</c:v>
                </c:pt>
                <c:pt idx="68">
                  <c:v>36.8866886688668</c:v>
                </c:pt>
                <c:pt idx="70">
                  <c:v>34.99683210137277</c:v>
                </c:pt>
                <c:pt idx="72">
                  <c:v>30.82352941176469</c:v>
                </c:pt>
                <c:pt idx="74">
                  <c:v>37.7306021104904</c:v>
                </c:pt>
                <c:pt idx="76">
                  <c:v>36.10389610389601</c:v>
                </c:pt>
                <c:pt idx="78">
                  <c:v>31.34292565947243</c:v>
                </c:pt>
                <c:pt idx="80">
                  <c:v>23.3648393194707</c:v>
                </c:pt>
                <c:pt idx="82">
                  <c:v>24.61111111111107</c:v>
                </c:pt>
                <c:pt idx="84">
                  <c:v>24.84615384615386</c:v>
                </c:pt>
                <c:pt idx="86">
                  <c:v>37.86333064299162</c:v>
                </c:pt>
                <c:pt idx="88">
                  <c:v>28.54869684499304</c:v>
                </c:pt>
                <c:pt idx="90">
                  <c:v>30.66088631984584</c:v>
                </c:pt>
                <c:pt idx="92">
                  <c:v>27.66335814722914</c:v>
                </c:pt>
                <c:pt idx="94">
                  <c:v>36.8873148744365</c:v>
                </c:pt>
                <c:pt idx="96">
                  <c:v>23.52066980638412</c:v>
                </c:pt>
                <c:pt idx="98">
                  <c:v>22.20352941176468</c:v>
                </c:pt>
                <c:pt idx="100">
                  <c:v>27.43548387096763</c:v>
                </c:pt>
                <c:pt idx="102">
                  <c:v>20.41617357001971</c:v>
                </c:pt>
                <c:pt idx="104">
                  <c:v>23.13761467889911</c:v>
                </c:pt>
                <c:pt idx="106">
                  <c:v>9.91666666666667</c:v>
                </c:pt>
                <c:pt idx="108">
                  <c:v>31.03400689995068</c:v>
                </c:pt>
                <c:pt idx="110">
                  <c:v>29.76268412438626</c:v>
                </c:pt>
                <c:pt idx="112">
                  <c:v>27.79248658318417</c:v>
                </c:pt>
                <c:pt idx="114">
                  <c:v>26.41938490214349</c:v>
                </c:pt>
                <c:pt idx="116">
                  <c:v>24.45663716814163</c:v>
                </c:pt>
                <c:pt idx="118">
                  <c:v>19.22302158273378</c:v>
                </c:pt>
                <c:pt idx="120">
                  <c:v>15.62453066332915</c:v>
                </c:pt>
                <c:pt idx="122">
                  <c:v>27.05162287480681</c:v>
                </c:pt>
                <c:pt idx="124">
                  <c:v>13.95304162219854</c:v>
                </c:pt>
                <c:pt idx="126">
                  <c:v>18.33558696988323</c:v>
                </c:pt>
                <c:pt idx="128">
                  <c:v>16.79863013698628</c:v>
                </c:pt>
                <c:pt idx="130">
                  <c:v>18.9701037217816</c:v>
                </c:pt>
                <c:pt idx="132">
                  <c:v>36.695318495779</c:v>
                </c:pt>
                <c:pt idx="134">
                  <c:v>38.978102189781</c:v>
                </c:pt>
              </c:numCache>
            </c:numRef>
          </c:yVal>
          <c:smooth val="0"/>
        </c:ser>
        <c:ser>
          <c:idx val="2"/>
          <c:order val="2"/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dati_selezione_archi_Analisi_av!$G$2:$G$136</c:f>
              <c:numCache>
                <c:formatCode>General</c:formatCode>
                <c:ptCount val="135"/>
                <c:pt idx="0">
                  <c:v>0.0</c:v>
                </c:pt>
                <c:pt idx="1">
                  <c:v>5.0</c:v>
                </c:pt>
                <c:pt idx="2">
                  <c:v>10.0</c:v>
                </c:pt>
                <c:pt idx="3">
                  <c:v>15.0</c:v>
                </c:pt>
                <c:pt idx="4">
                  <c:v>20.0</c:v>
                </c:pt>
                <c:pt idx="5">
                  <c:v>25.0</c:v>
                </c:pt>
                <c:pt idx="6">
                  <c:v>30.0</c:v>
                </c:pt>
                <c:pt idx="7">
                  <c:v>35.0</c:v>
                </c:pt>
                <c:pt idx="8">
                  <c:v>40.0</c:v>
                </c:pt>
                <c:pt idx="9">
                  <c:v>45.0</c:v>
                </c:pt>
                <c:pt idx="10">
                  <c:v>50.0</c:v>
                </c:pt>
                <c:pt idx="11">
                  <c:v>55.0</c:v>
                </c:pt>
                <c:pt idx="12">
                  <c:v>60.0</c:v>
                </c:pt>
                <c:pt idx="13">
                  <c:v>65.0</c:v>
                </c:pt>
                <c:pt idx="14">
                  <c:v>70.0</c:v>
                </c:pt>
                <c:pt idx="15">
                  <c:v>75.0</c:v>
                </c:pt>
                <c:pt idx="16">
                  <c:v>80.0</c:v>
                </c:pt>
                <c:pt idx="17">
                  <c:v>85.0</c:v>
                </c:pt>
                <c:pt idx="18">
                  <c:v>90.0</c:v>
                </c:pt>
                <c:pt idx="19">
                  <c:v>95.0</c:v>
                </c:pt>
                <c:pt idx="20">
                  <c:v>100.0</c:v>
                </c:pt>
                <c:pt idx="21">
                  <c:v>105.0</c:v>
                </c:pt>
                <c:pt idx="22">
                  <c:v>110.0</c:v>
                </c:pt>
                <c:pt idx="23">
                  <c:v>115.0</c:v>
                </c:pt>
                <c:pt idx="24">
                  <c:v>120.0</c:v>
                </c:pt>
                <c:pt idx="25">
                  <c:v>125.0</c:v>
                </c:pt>
                <c:pt idx="26">
                  <c:v>130.0</c:v>
                </c:pt>
                <c:pt idx="27">
                  <c:v>135.0</c:v>
                </c:pt>
                <c:pt idx="28">
                  <c:v>140.0</c:v>
                </c:pt>
                <c:pt idx="29">
                  <c:v>145.0</c:v>
                </c:pt>
                <c:pt idx="30">
                  <c:v>150.0</c:v>
                </c:pt>
                <c:pt idx="31">
                  <c:v>155.0</c:v>
                </c:pt>
                <c:pt idx="32">
                  <c:v>160.0</c:v>
                </c:pt>
                <c:pt idx="33">
                  <c:v>165.0</c:v>
                </c:pt>
                <c:pt idx="34">
                  <c:v>170.0</c:v>
                </c:pt>
                <c:pt idx="35">
                  <c:v>175.0</c:v>
                </c:pt>
                <c:pt idx="36">
                  <c:v>180.0</c:v>
                </c:pt>
                <c:pt idx="37">
                  <c:v>185.0</c:v>
                </c:pt>
                <c:pt idx="38">
                  <c:v>190.0</c:v>
                </c:pt>
                <c:pt idx="39">
                  <c:v>195.0</c:v>
                </c:pt>
                <c:pt idx="40">
                  <c:v>200.0</c:v>
                </c:pt>
                <c:pt idx="41">
                  <c:v>205.0</c:v>
                </c:pt>
                <c:pt idx="42">
                  <c:v>210.0</c:v>
                </c:pt>
                <c:pt idx="43">
                  <c:v>215.0</c:v>
                </c:pt>
                <c:pt idx="44">
                  <c:v>220.0</c:v>
                </c:pt>
                <c:pt idx="45">
                  <c:v>225.0</c:v>
                </c:pt>
                <c:pt idx="46">
                  <c:v>230.0</c:v>
                </c:pt>
                <c:pt idx="47">
                  <c:v>235.0</c:v>
                </c:pt>
                <c:pt idx="48">
                  <c:v>240.0</c:v>
                </c:pt>
                <c:pt idx="49">
                  <c:v>245.0</c:v>
                </c:pt>
                <c:pt idx="50">
                  <c:v>250.0</c:v>
                </c:pt>
                <c:pt idx="51">
                  <c:v>255.0</c:v>
                </c:pt>
                <c:pt idx="52">
                  <c:v>260.0</c:v>
                </c:pt>
                <c:pt idx="53">
                  <c:v>265.0</c:v>
                </c:pt>
                <c:pt idx="54">
                  <c:v>270.0</c:v>
                </c:pt>
                <c:pt idx="55">
                  <c:v>275.0</c:v>
                </c:pt>
                <c:pt idx="56">
                  <c:v>280.0</c:v>
                </c:pt>
                <c:pt idx="57">
                  <c:v>285.0</c:v>
                </c:pt>
                <c:pt idx="58">
                  <c:v>290.0</c:v>
                </c:pt>
                <c:pt idx="59">
                  <c:v>295.0</c:v>
                </c:pt>
                <c:pt idx="60">
                  <c:v>300.0</c:v>
                </c:pt>
                <c:pt idx="61">
                  <c:v>305.0</c:v>
                </c:pt>
                <c:pt idx="62">
                  <c:v>310.0</c:v>
                </c:pt>
                <c:pt idx="63">
                  <c:v>315.0</c:v>
                </c:pt>
                <c:pt idx="64">
                  <c:v>320.0</c:v>
                </c:pt>
                <c:pt idx="65">
                  <c:v>325.0</c:v>
                </c:pt>
                <c:pt idx="66">
                  <c:v>330.0</c:v>
                </c:pt>
                <c:pt idx="67">
                  <c:v>335.0</c:v>
                </c:pt>
                <c:pt idx="68">
                  <c:v>340.0</c:v>
                </c:pt>
                <c:pt idx="69">
                  <c:v>345.0</c:v>
                </c:pt>
                <c:pt idx="70">
                  <c:v>350.0</c:v>
                </c:pt>
                <c:pt idx="71">
                  <c:v>355.0</c:v>
                </c:pt>
                <c:pt idx="72">
                  <c:v>360.0</c:v>
                </c:pt>
                <c:pt idx="73">
                  <c:v>365.0</c:v>
                </c:pt>
                <c:pt idx="74">
                  <c:v>375.0</c:v>
                </c:pt>
                <c:pt idx="75">
                  <c:v>380.0</c:v>
                </c:pt>
                <c:pt idx="76">
                  <c:v>385.0</c:v>
                </c:pt>
                <c:pt idx="77">
                  <c:v>390.0</c:v>
                </c:pt>
                <c:pt idx="78">
                  <c:v>395.0</c:v>
                </c:pt>
                <c:pt idx="79">
                  <c:v>400.0</c:v>
                </c:pt>
                <c:pt idx="80">
                  <c:v>405.0</c:v>
                </c:pt>
                <c:pt idx="81">
                  <c:v>410.0</c:v>
                </c:pt>
                <c:pt idx="82">
                  <c:v>415.0</c:v>
                </c:pt>
                <c:pt idx="83">
                  <c:v>420.0</c:v>
                </c:pt>
                <c:pt idx="84">
                  <c:v>425.0</c:v>
                </c:pt>
                <c:pt idx="85">
                  <c:v>430.0</c:v>
                </c:pt>
                <c:pt idx="86">
                  <c:v>435.0</c:v>
                </c:pt>
                <c:pt idx="87">
                  <c:v>440.0</c:v>
                </c:pt>
                <c:pt idx="88">
                  <c:v>445.0</c:v>
                </c:pt>
                <c:pt idx="89">
                  <c:v>450.0</c:v>
                </c:pt>
                <c:pt idx="90">
                  <c:v>455.0</c:v>
                </c:pt>
                <c:pt idx="91">
                  <c:v>460.0</c:v>
                </c:pt>
                <c:pt idx="92">
                  <c:v>465.0</c:v>
                </c:pt>
                <c:pt idx="93">
                  <c:v>470.0</c:v>
                </c:pt>
                <c:pt idx="94">
                  <c:v>475.0</c:v>
                </c:pt>
                <c:pt idx="95">
                  <c:v>490.0</c:v>
                </c:pt>
                <c:pt idx="96">
                  <c:v>495.0</c:v>
                </c:pt>
                <c:pt idx="97">
                  <c:v>500.0</c:v>
                </c:pt>
                <c:pt idx="98">
                  <c:v>505.0</c:v>
                </c:pt>
                <c:pt idx="99">
                  <c:v>510.0</c:v>
                </c:pt>
                <c:pt idx="100">
                  <c:v>515.0</c:v>
                </c:pt>
                <c:pt idx="101">
                  <c:v>520.0</c:v>
                </c:pt>
                <c:pt idx="102">
                  <c:v>525.0</c:v>
                </c:pt>
                <c:pt idx="103">
                  <c:v>530.0</c:v>
                </c:pt>
                <c:pt idx="104">
                  <c:v>535.0</c:v>
                </c:pt>
                <c:pt idx="105">
                  <c:v>540.0</c:v>
                </c:pt>
                <c:pt idx="106">
                  <c:v>545.0</c:v>
                </c:pt>
                <c:pt idx="107">
                  <c:v>590.0</c:v>
                </c:pt>
                <c:pt idx="108">
                  <c:v>595.0</c:v>
                </c:pt>
                <c:pt idx="109">
                  <c:v>600.0</c:v>
                </c:pt>
                <c:pt idx="110">
                  <c:v>605.0</c:v>
                </c:pt>
                <c:pt idx="111">
                  <c:v>610.0</c:v>
                </c:pt>
                <c:pt idx="112">
                  <c:v>615.0</c:v>
                </c:pt>
                <c:pt idx="113">
                  <c:v>620.0</c:v>
                </c:pt>
                <c:pt idx="114">
                  <c:v>625.0</c:v>
                </c:pt>
                <c:pt idx="115">
                  <c:v>630.0</c:v>
                </c:pt>
                <c:pt idx="116">
                  <c:v>635.0</c:v>
                </c:pt>
                <c:pt idx="117">
                  <c:v>640.0</c:v>
                </c:pt>
                <c:pt idx="118">
                  <c:v>645.0</c:v>
                </c:pt>
                <c:pt idx="119">
                  <c:v>650.0</c:v>
                </c:pt>
                <c:pt idx="120">
                  <c:v>655.0</c:v>
                </c:pt>
                <c:pt idx="121">
                  <c:v>660.0</c:v>
                </c:pt>
                <c:pt idx="122">
                  <c:v>665.0</c:v>
                </c:pt>
                <c:pt idx="123">
                  <c:v>670.0</c:v>
                </c:pt>
                <c:pt idx="124">
                  <c:v>675.0</c:v>
                </c:pt>
                <c:pt idx="125">
                  <c:v>680.0</c:v>
                </c:pt>
                <c:pt idx="126">
                  <c:v>685.0</c:v>
                </c:pt>
                <c:pt idx="127">
                  <c:v>690.0</c:v>
                </c:pt>
                <c:pt idx="128">
                  <c:v>695.0</c:v>
                </c:pt>
                <c:pt idx="129">
                  <c:v>700.0</c:v>
                </c:pt>
                <c:pt idx="130">
                  <c:v>705.0</c:v>
                </c:pt>
                <c:pt idx="131">
                  <c:v>710.0</c:v>
                </c:pt>
                <c:pt idx="132">
                  <c:v>715.0</c:v>
                </c:pt>
                <c:pt idx="133">
                  <c:v>720.0</c:v>
                </c:pt>
                <c:pt idx="134">
                  <c:v>725.0</c:v>
                </c:pt>
              </c:numCache>
            </c:numRef>
          </c:xVal>
          <c:yVal>
            <c:numRef>
              <c:f>dati_selezione_archi_Analisi_av!$K$2:$K$136</c:f>
              <c:numCache>
                <c:formatCode>General</c:formatCode>
                <c:ptCount val="135"/>
                <c:pt idx="0">
                  <c:v>32.36841603285601</c:v>
                </c:pt>
                <c:pt idx="1">
                  <c:v>32.36841603285601</c:v>
                </c:pt>
                <c:pt idx="2">
                  <c:v>32.36841603285601</c:v>
                </c:pt>
                <c:pt idx="3">
                  <c:v>32.36841603285601</c:v>
                </c:pt>
                <c:pt idx="4">
                  <c:v>32.36841603285601</c:v>
                </c:pt>
                <c:pt idx="5">
                  <c:v>32.36841603285601</c:v>
                </c:pt>
                <c:pt idx="6">
                  <c:v>32.36841603285601</c:v>
                </c:pt>
                <c:pt idx="7">
                  <c:v>32.36841603285601</c:v>
                </c:pt>
                <c:pt idx="8">
                  <c:v>32.36841603285601</c:v>
                </c:pt>
                <c:pt idx="9">
                  <c:v>32.36841603285601</c:v>
                </c:pt>
                <c:pt idx="10">
                  <c:v>32.36841603285601</c:v>
                </c:pt>
                <c:pt idx="11">
                  <c:v>32.36841603285601</c:v>
                </c:pt>
                <c:pt idx="12">
                  <c:v>32.36841603285601</c:v>
                </c:pt>
                <c:pt idx="13">
                  <c:v>32.36841603285601</c:v>
                </c:pt>
                <c:pt idx="14">
                  <c:v>32.36841603285601</c:v>
                </c:pt>
                <c:pt idx="15">
                  <c:v>32.36841603285601</c:v>
                </c:pt>
                <c:pt idx="16">
                  <c:v>32.36841603285601</c:v>
                </c:pt>
                <c:pt idx="17">
                  <c:v>32.36841603285601</c:v>
                </c:pt>
                <c:pt idx="18">
                  <c:v>32.36841603285601</c:v>
                </c:pt>
                <c:pt idx="19">
                  <c:v>32.36841603285601</c:v>
                </c:pt>
                <c:pt idx="20">
                  <c:v>32.36841603285601</c:v>
                </c:pt>
                <c:pt idx="21">
                  <c:v>32.36841603285601</c:v>
                </c:pt>
                <c:pt idx="22">
                  <c:v>32.36841603285601</c:v>
                </c:pt>
                <c:pt idx="23">
                  <c:v>32.36841603285601</c:v>
                </c:pt>
                <c:pt idx="24">
                  <c:v>32.36841603285601</c:v>
                </c:pt>
                <c:pt idx="25">
                  <c:v>32.36841603285601</c:v>
                </c:pt>
                <c:pt idx="26">
                  <c:v>32.36841603285601</c:v>
                </c:pt>
                <c:pt idx="27">
                  <c:v>32.36841603285601</c:v>
                </c:pt>
                <c:pt idx="28">
                  <c:v>32.36841603285601</c:v>
                </c:pt>
                <c:pt idx="29">
                  <c:v>32.36841603285601</c:v>
                </c:pt>
                <c:pt idx="30">
                  <c:v>32.36841603285601</c:v>
                </c:pt>
                <c:pt idx="31">
                  <c:v>32.36841603285601</c:v>
                </c:pt>
                <c:pt idx="32">
                  <c:v>32.36841603285601</c:v>
                </c:pt>
                <c:pt idx="33">
                  <c:v>32.36841603285601</c:v>
                </c:pt>
                <c:pt idx="34">
                  <c:v>32.36841603285601</c:v>
                </c:pt>
                <c:pt idx="35">
                  <c:v>32.36841603285601</c:v>
                </c:pt>
                <c:pt idx="36">
                  <c:v>32.36841603285601</c:v>
                </c:pt>
                <c:pt idx="37">
                  <c:v>32.36841603285601</c:v>
                </c:pt>
                <c:pt idx="38">
                  <c:v>32.36841603285601</c:v>
                </c:pt>
                <c:pt idx="39">
                  <c:v>32.36841603285601</c:v>
                </c:pt>
                <c:pt idx="40">
                  <c:v>32.36841603285601</c:v>
                </c:pt>
                <c:pt idx="41">
                  <c:v>32.36841603285601</c:v>
                </c:pt>
                <c:pt idx="42">
                  <c:v>32.36841603285601</c:v>
                </c:pt>
                <c:pt idx="43">
                  <c:v>32.36841603285601</c:v>
                </c:pt>
                <c:pt idx="44">
                  <c:v>32.36841603285601</c:v>
                </c:pt>
                <c:pt idx="45">
                  <c:v>32.36841603285601</c:v>
                </c:pt>
                <c:pt idx="46">
                  <c:v>32.36841603285601</c:v>
                </c:pt>
                <c:pt idx="47">
                  <c:v>32.36841603285601</c:v>
                </c:pt>
                <c:pt idx="48">
                  <c:v>32.36841603285601</c:v>
                </c:pt>
                <c:pt idx="49">
                  <c:v>32.36841603285601</c:v>
                </c:pt>
                <c:pt idx="50">
                  <c:v>32.36841603285601</c:v>
                </c:pt>
                <c:pt idx="51">
                  <c:v>32.36841603285601</c:v>
                </c:pt>
                <c:pt idx="52">
                  <c:v>32.36841603285601</c:v>
                </c:pt>
                <c:pt idx="53">
                  <c:v>32.36841603285601</c:v>
                </c:pt>
                <c:pt idx="54">
                  <c:v>32.36841603285601</c:v>
                </c:pt>
                <c:pt idx="55">
                  <c:v>32.36841603285601</c:v>
                </c:pt>
                <c:pt idx="56">
                  <c:v>32.36841603285601</c:v>
                </c:pt>
                <c:pt idx="57">
                  <c:v>32.36841603285601</c:v>
                </c:pt>
                <c:pt idx="58">
                  <c:v>32.36841603285601</c:v>
                </c:pt>
                <c:pt idx="59">
                  <c:v>32.36841603285601</c:v>
                </c:pt>
                <c:pt idx="60">
                  <c:v>32.36841603285601</c:v>
                </c:pt>
                <c:pt idx="61">
                  <c:v>32.36841603285601</c:v>
                </c:pt>
                <c:pt idx="62">
                  <c:v>32.36841603285601</c:v>
                </c:pt>
                <c:pt idx="63">
                  <c:v>32.36841603285601</c:v>
                </c:pt>
                <c:pt idx="64">
                  <c:v>32.36841603285601</c:v>
                </c:pt>
                <c:pt idx="65">
                  <c:v>32.36841603285601</c:v>
                </c:pt>
                <c:pt idx="66">
                  <c:v>32.36841603285601</c:v>
                </c:pt>
                <c:pt idx="67">
                  <c:v>32.36841603285601</c:v>
                </c:pt>
                <c:pt idx="68">
                  <c:v>32.36841603285601</c:v>
                </c:pt>
                <c:pt idx="69">
                  <c:v>32.36841603285601</c:v>
                </c:pt>
                <c:pt idx="70">
                  <c:v>32.36841603285601</c:v>
                </c:pt>
                <c:pt idx="71">
                  <c:v>32.36841603285601</c:v>
                </c:pt>
                <c:pt idx="72">
                  <c:v>32.36841603285601</c:v>
                </c:pt>
                <c:pt idx="73">
                  <c:v>32.36841603285601</c:v>
                </c:pt>
                <c:pt idx="74">
                  <c:v>32.36841603285601</c:v>
                </c:pt>
                <c:pt idx="75">
                  <c:v>32.36841603285601</c:v>
                </c:pt>
                <c:pt idx="76">
                  <c:v>32.36841603285601</c:v>
                </c:pt>
                <c:pt idx="77">
                  <c:v>32.36841603285601</c:v>
                </c:pt>
                <c:pt idx="78">
                  <c:v>32.36841603285601</c:v>
                </c:pt>
                <c:pt idx="79">
                  <c:v>32.36841603285601</c:v>
                </c:pt>
                <c:pt idx="80">
                  <c:v>32.36841603285601</c:v>
                </c:pt>
                <c:pt idx="81">
                  <c:v>32.36841603285601</c:v>
                </c:pt>
                <c:pt idx="82">
                  <c:v>32.36841603285601</c:v>
                </c:pt>
                <c:pt idx="83">
                  <c:v>32.36841603285601</c:v>
                </c:pt>
                <c:pt idx="84">
                  <c:v>32.36841603285601</c:v>
                </c:pt>
                <c:pt idx="85">
                  <c:v>32.36841603285601</c:v>
                </c:pt>
                <c:pt idx="86">
                  <c:v>32.36841603285601</c:v>
                </c:pt>
                <c:pt idx="87">
                  <c:v>32.36841603285601</c:v>
                </c:pt>
                <c:pt idx="88">
                  <c:v>32.36841603285601</c:v>
                </c:pt>
                <c:pt idx="89">
                  <c:v>32.36841603285601</c:v>
                </c:pt>
                <c:pt idx="90">
                  <c:v>32.36841603285601</c:v>
                </c:pt>
                <c:pt idx="91">
                  <c:v>32.36841603285601</c:v>
                </c:pt>
                <c:pt idx="92">
                  <c:v>32.36841603285601</c:v>
                </c:pt>
                <c:pt idx="93">
                  <c:v>32.36841603285601</c:v>
                </c:pt>
                <c:pt idx="94">
                  <c:v>32.36841603285601</c:v>
                </c:pt>
                <c:pt idx="95">
                  <c:v>32.36841603285601</c:v>
                </c:pt>
                <c:pt idx="96">
                  <c:v>32.36841603285601</c:v>
                </c:pt>
                <c:pt idx="97">
                  <c:v>32.36841603285601</c:v>
                </c:pt>
                <c:pt idx="98">
                  <c:v>32.36841603285601</c:v>
                </c:pt>
                <c:pt idx="99">
                  <c:v>32.36841603285601</c:v>
                </c:pt>
                <c:pt idx="100">
                  <c:v>32.36841603285601</c:v>
                </c:pt>
                <c:pt idx="101">
                  <c:v>32.36841603285601</c:v>
                </c:pt>
                <c:pt idx="102">
                  <c:v>32.36841603285601</c:v>
                </c:pt>
                <c:pt idx="103">
                  <c:v>32.36841603285601</c:v>
                </c:pt>
                <c:pt idx="104">
                  <c:v>32.36841603285601</c:v>
                </c:pt>
                <c:pt idx="105">
                  <c:v>32.36841603285601</c:v>
                </c:pt>
                <c:pt idx="106">
                  <c:v>32.36841603285601</c:v>
                </c:pt>
                <c:pt idx="107">
                  <c:v>32.36841603285601</c:v>
                </c:pt>
                <c:pt idx="108">
                  <c:v>32.36841603285601</c:v>
                </c:pt>
                <c:pt idx="109">
                  <c:v>32.36841603285601</c:v>
                </c:pt>
                <c:pt idx="110">
                  <c:v>32.36841603285601</c:v>
                </c:pt>
                <c:pt idx="111">
                  <c:v>32.36841603285601</c:v>
                </c:pt>
                <c:pt idx="112">
                  <c:v>32.36841603285601</c:v>
                </c:pt>
                <c:pt idx="113">
                  <c:v>32.36841603285601</c:v>
                </c:pt>
                <c:pt idx="114">
                  <c:v>32.36841603285601</c:v>
                </c:pt>
                <c:pt idx="115">
                  <c:v>32.36841603285601</c:v>
                </c:pt>
                <c:pt idx="116">
                  <c:v>32.36841603285601</c:v>
                </c:pt>
                <c:pt idx="117">
                  <c:v>32.36841603285601</c:v>
                </c:pt>
                <c:pt idx="118">
                  <c:v>32.36841603285601</c:v>
                </c:pt>
                <c:pt idx="119">
                  <c:v>32.36841603285601</c:v>
                </c:pt>
                <c:pt idx="120">
                  <c:v>32.36841603285601</c:v>
                </c:pt>
                <c:pt idx="121">
                  <c:v>32.36841603285601</c:v>
                </c:pt>
                <c:pt idx="122">
                  <c:v>32.36841603285601</c:v>
                </c:pt>
                <c:pt idx="123">
                  <c:v>32.36841603285601</c:v>
                </c:pt>
                <c:pt idx="124">
                  <c:v>32.36841603285601</c:v>
                </c:pt>
                <c:pt idx="125">
                  <c:v>32.36841603285601</c:v>
                </c:pt>
                <c:pt idx="126">
                  <c:v>32.36841603285601</c:v>
                </c:pt>
                <c:pt idx="127">
                  <c:v>32.36841603285601</c:v>
                </c:pt>
                <c:pt idx="128">
                  <c:v>32.36841603285601</c:v>
                </c:pt>
                <c:pt idx="129">
                  <c:v>32.36841603285601</c:v>
                </c:pt>
                <c:pt idx="130">
                  <c:v>32.36841603285601</c:v>
                </c:pt>
                <c:pt idx="131">
                  <c:v>32.36841603285601</c:v>
                </c:pt>
                <c:pt idx="132">
                  <c:v>32.36841603285601</c:v>
                </c:pt>
                <c:pt idx="133">
                  <c:v>32.36841603285601</c:v>
                </c:pt>
                <c:pt idx="134">
                  <c:v>32.36841603285601</c:v>
                </c:pt>
              </c:numCache>
            </c:numRef>
          </c:yVal>
          <c:smooth val="0"/>
        </c:ser>
        <c:ser>
          <c:idx val="3"/>
          <c:order val="3"/>
          <c:spPr>
            <a:ln w="9525">
              <a:solidFill>
                <a:srgbClr val="FF0000"/>
              </a:solidFill>
              <a:prstDash val="sysDash"/>
            </a:ln>
          </c:spPr>
          <c:marker>
            <c:symbol val="none"/>
          </c:marker>
          <c:xVal>
            <c:numRef>
              <c:f>dati_selezione_archi_Analisi_av!$G$2:$G$136</c:f>
              <c:numCache>
                <c:formatCode>General</c:formatCode>
                <c:ptCount val="135"/>
                <c:pt idx="0">
                  <c:v>0.0</c:v>
                </c:pt>
                <c:pt idx="1">
                  <c:v>5.0</c:v>
                </c:pt>
                <c:pt idx="2">
                  <c:v>10.0</c:v>
                </c:pt>
                <c:pt idx="3">
                  <c:v>15.0</c:v>
                </c:pt>
                <c:pt idx="4">
                  <c:v>20.0</c:v>
                </c:pt>
                <c:pt idx="5">
                  <c:v>25.0</c:v>
                </c:pt>
                <c:pt idx="6">
                  <c:v>30.0</c:v>
                </c:pt>
                <c:pt idx="7">
                  <c:v>35.0</c:v>
                </c:pt>
                <c:pt idx="8">
                  <c:v>40.0</c:v>
                </c:pt>
                <c:pt idx="9">
                  <c:v>45.0</c:v>
                </c:pt>
                <c:pt idx="10">
                  <c:v>50.0</c:v>
                </c:pt>
                <c:pt idx="11">
                  <c:v>55.0</c:v>
                </c:pt>
                <c:pt idx="12">
                  <c:v>60.0</c:v>
                </c:pt>
                <c:pt idx="13">
                  <c:v>65.0</c:v>
                </c:pt>
                <c:pt idx="14">
                  <c:v>70.0</c:v>
                </c:pt>
                <c:pt idx="15">
                  <c:v>75.0</c:v>
                </c:pt>
                <c:pt idx="16">
                  <c:v>80.0</c:v>
                </c:pt>
                <c:pt idx="17">
                  <c:v>85.0</c:v>
                </c:pt>
                <c:pt idx="18">
                  <c:v>90.0</c:v>
                </c:pt>
                <c:pt idx="19">
                  <c:v>95.0</c:v>
                </c:pt>
                <c:pt idx="20">
                  <c:v>100.0</c:v>
                </c:pt>
                <c:pt idx="21">
                  <c:v>105.0</c:v>
                </c:pt>
                <c:pt idx="22">
                  <c:v>110.0</c:v>
                </c:pt>
                <c:pt idx="23">
                  <c:v>115.0</c:v>
                </c:pt>
                <c:pt idx="24">
                  <c:v>120.0</c:v>
                </c:pt>
                <c:pt idx="25">
                  <c:v>125.0</c:v>
                </c:pt>
                <c:pt idx="26">
                  <c:v>130.0</c:v>
                </c:pt>
                <c:pt idx="27">
                  <c:v>135.0</c:v>
                </c:pt>
                <c:pt idx="28">
                  <c:v>140.0</c:v>
                </c:pt>
                <c:pt idx="29">
                  <c:v>145.0</c:v>
                </c:pt>
                <c:pt idx="30">
                  <c:v>150.0</c:v>
                </c:pt>
                <c:pt idx="31">
                  <c:v>155.0</c:v>
                </c:pt>
                <c:pt idx="32">
                  <c:v>160.0</c:v>
                </c:pt>
                <c:pt idx="33">
                  <c:v>165.0</c:v>
                </c:pt>
                <c:pt idx="34">
                  <c:v>170.0</c:v>
                </c:pt>
                <c:pt idx="35">
                  <c:v>175.0</c:v>
                </c:pt>
                <c:pt idx="36">
                  <c:v>180.0</c:v>
                </c:pt>
                <c:pt idx="37">
                  <c:v>185.0</c:v>
                </c:pt>
                <c:pt idx="38">
                  <c:v>190.0</c:v>
                </c:pt>
                <c:pt idx="39">
                  <c:v>195.0</c:v>
                </c:pt>
                <c:pt idx="40">
                  <c:v>200.0</c:v>
                </c:pt>
                <c:pt idx="41">
                  <c:v>205.0</c:v>
                </c:pt>
                <c:pt idx="42">
                  <c:v>210.0</c:v>
                </c:pt>
                <c:pt idx="43">
                  <c:v>215.0</c:v>
                </c:pt>
                <c:pt idx="44">
                  <c:v>220.0</c:v>
                </c:pt>
                <c:pt idx="45">
                  <c:v>225.0</c:v>
                </c:pt>
                <c:pt idx="46">
                  <c:v>230.0</c:v>
                </c:pt>
                <c:pt idx="47">
                  <c:v>235.0</c:v>
                </c:pt>
                <c:pt idx="48">
                  <c:v>240.0</c:v>
                </c:pt>
                <c:pt idx="49">
                  <c:v>245.0</c:v>
                </c:pt>
                <c:pt idx="50">
                  <c:v>250.0</c:v>
                </c:pt>
                <c:pt idx="51">
                  <c:v>255.0</c:v>
                </c:pt>
                <c:pt idx="52">
                  <c:v>260.0</c:v>
                </c:pt>
                <c:pt idx="53">
                  <c:v>265.0</c:v>
                </c:pt>
                <c:pt idx="54">
                  <c:v>270.0</c:v>
                </c:pt>
                <c:pt idx="55">
                  <c:v>275.0</c:v>
                </c:pt>
                <c:pt idx="56">
                  <c:v>280.0</c:v>
                </c:pt>
                <c:pt idx="57">
                  <c:v>285.0</c:v>
                </c:pt>
                <c:pt idx="58">
                  <c:v>290.0</c:v>
                </c:pt>
                <c:pt idx="59">
                  <c:v>295.0</c:v>
                </c:pt>
                <c:pt idx="60">
                  <c:v>300.0</c:v>
                </c:pt>
                <c:pt idx="61">
                  <c:v>305.0</c:v>
                </c:pt>
                <c:pt idx="62">
                  <c:v>310.0</c:v>
                </c:pt>
                <c:pt idx="63">
                  <c:v>315.0</c:v>
                </c:pt>
                <c:pt idx="64">
                  <c:v>320.0</c:v>
                </c:pt>
                <c:pt idx="65">
                  <c:v>325.0</c:v>
                </c:pt>
                <c:pt idx="66">
                  <c:v>330.0</c:v>
                </c:pt>
                <c:pt idx="67">
                  <c:v>335.0</c:v>
                </c:pt>
                <c:pt idx="68">
                  <c:v>340.0</c:v>
                </c:pt>
                <c:pt idx="69">
                  <c:v>345.0</c:v>
                </c:pt>
                <c:pt idx="70">
                  <c:v>350.0</c:v>
                </c:pt>
                <c:pt idx="71">
                  <c:v>355.0</c:v>
                </c:pt>
                <c:pt idx="72">
                  <c:v>360.0</c:v>
                </c:pt>
                <c:pt idx="73">
                  <c:v>365.0</c:v>
                </c:pt>
                <c:pt idx="74">
                  <c:v>375.0</c:v>
                </c:pt>
                <c:pt idx="75">
                  <c:v>380.0</c:v>
                </c:pt>
                <c:pt idx="76">
                  <c:v>385.0</c:v>
                </c:pt>
                <c:pt idx="77">
                  <c:v>390.0</c:v>
                </c:pt>
                <c:pt idx="78">
                  <c:v>395.0</c:v>
                </c:pt>
                <c:pt idx="79">
                  <c:v>400.0</c:v>
                </c:pt>
                <c:pt idx="80">
                  <c:v>405.0</c:v>
                </c:pt>
                <c:pt idx="81">
                  <c:v>410.0</c:v>
                </c:pt>
                <c:pt idx="82">
                  <c:v>415.0</c:v>
                </c:pt>
                <c:pt idx="83">
                  <c:v>420.0</c:v>
                </c:pt>
                <c:pt idx="84">
                  <c:v>425.0</c:v>
                </c:pt>
                <c:pt idx="85">
                  <c:v>430.0</c:v>
                </c:pt>
                <c:pt idx="86">
                  <c:v>435.0</c:v>
                </c:pt>
                <c:pt idx="87">
                  <c:v>440.0</c:v>
                </c:pt>
                <c:pt idx="88">
                  <c:v>445.0</c:v>
                </c:pt>
                <c:pt idx="89">
                  <c:v>450.0</c:v>
                </c:pt>
                <c:pt idx="90">
                  <c:v>455.0</c:v>
                </c:pt>
                <c:pt idx="91">
                  <c:v>460.0</c:v>
                </c:pt>
                <c:pt idx="92">
                  <c:v>465.0</c:v>
                </c:pt>
                <c:pt idx="93">
                  <c:v>470.0</c:v>
                </c:pt>
                <c:pt idx="94">
                  <c:v>475.0</c:v>
                </c:pt>
                <c:pt idx="95">
                  <c:v>490.0</c:v>
                </c:pt>
                <c:pt idx="96">
                  <c:v>495.0</c:v>
                </c:pt>
                <c:pt idx="97">
                  <c:v>500.0</c:v>
                </c:pt>
                <c:pt idx="98">
                  <c:v>505.0</c:v>
                </c:pt>
                <c:pt idx="99">
                  <c:v>510.0</c:v>
                </c:pt>
                <c:pt idx="100">
                  <c:v>515.0</c:v>
                </c:pt>
                <c:pt idx="101">
                  <c:v>520.0</c:v>
                </c:pt>
                <c:pt idx="102">
                  <c:v>525.0</c:v>
                </c:pt>
                <c:pt idx="103">
                  <c:v>530.0</c:v>
                </c:pt>
                <c:pt idx="104">
                  <c:v>535.0</c:v>
                </c:pt>
                <c:pt idx="105">
                  <c:v>540.0</c:v>
                </c:pt>
                <c:pt idx="106">
                  <c:v>545.0</c:v>
                </c:pt>
                <c:pt idx="107">
                  <c:v>590.0</c:v>
                </c:pt>
                <c:pt idx="108">
                  <c:v>595.0</c:v>
                </c:pt>
                <c:pt idx="109">
                  <c:v>600.0</c:v>
                </c:pt>
                <c:pt idx="110">
                  <c:v>605.0</c:v>
                </c:pt>
                <c:pt idx="111">
                  <c:v>610.0</c:v>
                </c:pt>
                <c:pt idx="112">
                  <c:v>615.0</c:v>
                </c:pt>
                <c:pt idx="113">
                  <c:v>620.0</c:v>
                </c:pt>
                <c:pt idx="114">
                  <c:v>625.0</c:v>
                </c:pt>
                <c:pt idx="115">
                  <c:v>630.0</c:v>
                </c:pt>
                <c:pt idx="116">
                  <c:v>635.0</c:v>
                </c:pt>
                <c:pt idx="117">
                  <c:v>640.0</c:v>
                </c:pt>
                <c:pt idx="118">
                  <c:v>645.0</c:v>
                </c:pt>
                <c:pt idx="119">
                  <c:v>650.0</c:v>
                </c:pt>
                <c:pt idx="120">
                  <c:v>655.0</c:v>
                </c:pt>
                <c:pt idx="121">
                  <c:v>660.0</c:v>
                </c:pt>
                <c:pt idx="122">
                  <c:v>665.0</c:v>
                </c:pt>
                <c:pt idx="123">
                  <c:v>670.0</c:v>
                </c:pt>
                <c:pt idx="124">
                  <c:v>675.0</c:v>
                </c:pt>
                <c:pt idx="125">
                  <c:v>680.0</c:v>
                </c:pt>
                <c:pt idx="126">
                  <c:v>685.0</c:v>
                </c:pt>
                <c:pt idx="127">
                  <c:v>690.0</c:v>
                </c:pt>
                <c:pt idx="128">
                  <c:v>695.0</c:v>
                </c:pt>
                <c:pt idx="129">
                  <c:v>700.0</c:v>
                </c:pt>
                <c:pt idx="130">
                  <c:v>705.0</c:v>
                </c:pt>
                <c:pt idx="131">
                  <c:v>710.0</c:v>
                </c:pt>
                <c:pt idx="132">
                  <c:v>715.0</c:v>
                </c:pt>
                <c:pt idx="133">
                  <c:v>720.0</c:v>
                </c:pt>
                <c:pt idx="134">
                  <c:v>725.0</c:v>
                </c:pt>
              </c:numCache>
            </c:numRef>
          </c:xVal>
          <c:yVal>
            <c:numRef>
              <c:f>dati_selezione_archi_Analisi_av!$L$2:$L$136</c:f>
              <c:numCache>
                <c:formatCode>General</c:formatCode>
                <c:ptCount val="135"/>
                <c:pt idx="0">
                  <c:v>52.29156463361652</c:v>
                </c:pt>
                <c:pt idx="1">
                  <c:v>52.29156463361652</c:v>
                </c:pt>
                <c:pt idx="2">
                  <c:v>52.29156463361652</c:v>
                </c:pt>
                <c:pt idx="3">
                  <c:v>52.29156463361652</c:v>
                </c:pt>
                <c:pt idx="4">
                  <c:v>52.29156463361652</c:v>
                </c:pt>
                <c:pt idx="5">
                  <c:v>52.29156463361652</c:v>
                </c:pt>
                <c:pt idx="6">
                  <c:v>52.29156463361652</c:v>
                </c:pt>
                <c:pt idx="7">
                  <c:v>52.29156463361652</c:v>
                </c:pt>
                <c:pt idx="8">
                  <c:v>52.29156463361652</c:v>
                </c:pt>
                <c:pt idx="9">
                  <c:v>52.29156463361652</c:v>
                </c:pt>
                <c:pt idx="10">
                  <c:v>52.29156463361652</c:v>
                </c:pt>
                <c:pt idx="11">
                  <c:v>52.29156463361652</c:v>
                </c:pt>
                <c:pt idx="12">
                  <c:v>52.29156463361652</c:v>
                </c:pt>
                <c:pt idx="13">
                  <c:v>52.29156463361652</c:v>
                </c:pt>
                <c:pt idx="14">
                  <c:v>52.29156463361652</c:v>
                </c:pt>
                <c:pt idx="15">
                  <c:v>52.29156463361652</c:v>
                </c:pt>
                <c:pt idx="16">
                  <c:v>52.29156463361652</c:v>
                </c:pt>
                <c:pt idx="17">
                  <c:v>52.29156463361652</c:v>
                </c:pt>
                <c:pt idx="18">
                  <c:v>52.29156463361652</c:v>
                </c:pt>
                <c:pt idx="19">
                  <c:v>52.29156463361652</c:v>
                </c:pt>
                <c:pt idx="20">
                  <c:v>52.29156463361652</c:v>
                </c:pt>
                <c:pt idx="21">
                  <c:v>52.29156463361652</c:v>
                </c:pt>
                <c:pt idx="22">
                  <c:v>52.29156463361652</c:v>
                </c:pt>
                <c:pt idx="23">
                  <c:v>52.29156463361652</c:v>
                </c:pt>
                <c:pt idx="24">
                  <c:v>52.29156463361652</c:v>
                </c:pt>
                <c:pt idx="25">
                  <c:v>52.29156463361652</c:v>
                </c:pt>
                <c:pt idx="26">
                  <c:v>52.29156463361652</c:v>
                </c:pt>
                <c:pt idx="27">
                  <c:v>52.29156463361652</c:v>
                </c:pt>
                <c:pt idx="28">
                  <c:v>52.29156463361652</c:v>
                </c:pt>
                <c:pt idx="29">
                  <c:v>52.29156463361652</c:v>
                </c:pt>
                <c:pt idx="30">
                  <c:v>52.29156463361652</c:v>
                </c:pt>
                <c:pt idx="31">
                  <c:v>52.29156463361652</c:v>
                </c:pt>
                <c:pt idx="32">
                  <c:v>52.29156463361652</c:v>
                </c:pt>
                <c:pt idx="33">
                  <c:v>52.29156463361652</c:v>
                </c:pt>
                <c:pt idx="34">
                  <c:v>52.29156463361652</c:v>
                </c:pt>
                <c:pt idx="35">
                  <c:v>52.29156463361652</c:v>
                </c:pt>
                <c:pt idx="36">
                  <c:v>52.29156463361652</c:v>
                </c:pt>
                <c:pt idx="37">
                  <c:v>52.29156463361652</c:v>
                </c:pt>
                <c:pt idx="38">
                  <c:v>52.29156463361652</c:v>
                </c:pt>
                <c:pt idx="39">
                  <c:v>52.29156463361652</c:v>
                </c:pt>
                <c:pt idx="40">
                  <c:v>52.29156463361652</c:v>
                </c:pt>
                <c:pt idx="41">
                  <c:v>52.29156463361652</c:v>
                </c:pt>
                <c:pt idx="42">
                  <c:v>52.29156463361652</c:v>
                </c:pt>
                <c:pt idx="43">
                  <c:v>52.29156463361652</c:v>
                </c:pt>
                <c:pt idx="44">
                  <c:v>52.29156463361652</c:v>
                </c:pt>
                <c:pt idx="45">
                  <c:v>52.29156463361652</c:v>
                </c:pt>
                <c:pt idx="46">
                  <c:v>52.29156463361652</c:v>
                </c:pt>
                <c:pt idx="47">
                  <c:v>52.29156463361652</c:v>
                </c:pt>
                <c:pt idx="48">
                  <c:v>52.29156463361652</c:v>
                </c:pt>
                <c:pt idx="49">
                  <c:v>52.29156463361652</c:v>
                </c:pt>
                <c:pt idx="50">
                  <c:v>52.29156463361652</c:v>
                </c:pt>
                <c:pt idx="51">
                  <c:v>52.29156463361652</c:v>
                </c:pt>
                <c:pt idx="52">
                  <c:v>52.29156463361652</c:v>
                </c:pt>
                <c:pt idx="53">
                  <c:v>52.29156463361652</c:v>
                </c:pt>
                <c:pt idx="54">
                  <c:v>52.29156463361652</c:v>
                </c:pt>
                <c:pt idx="55">
                  <c:v>52.29156463361652</c:v>
                </c:pt>
                <c:pt idx="56">
                  <c:v>52.29156463361652</c:v>
                </c:pt>
                <c:pt idx="57">
                  <c:v>52.29156463361652</c:v>
                </c:pt>
                <c:pt idx="58">
                  <c:v>52.29156463361652</c:v>
                </c:pt>
                <c:pt idx="59">
                  <c:v>52.29156463361652</c:v>
                </c:pt>
                <c:pt idx="60">
                  <c:v>52.29156463361652</c:v>
                </c:pt>
                <c:pt idx="61">
                  <c:v>52.29156463361652</c:v>
                </c:pt>
                <c:pt idx="62">
                  <c:v>52.29156463361652</c:v>
                </c:pt>
                <c:pt idx="63">
                  <c:v>52.29156463361652</c:v>
                </c:pt>
                <c:pt idx="64">
                  <c:v>52.29156463361652</c:v>
                </c:pt>
                <c:pt idx="65">
                  <c:v>52.29156463361652</c:v>
                </c:pt>
                <c:pt idx="66">
                  <c:v>52.29156463361652</c:v>
                </c:pt>
                <c:pt idx="67">
                  <c:v>52.29156463361652</c:v>
                </c:pt>
                <c:pt idx="68">
                  <c:v>52.29156463361652</c:v>
                </c:pt>
                <c:pt idx="69">
                  <c:v>52.29156463361652</c:v>
                </c:pt>
                <c:pt idx="70">
                  <c:v>52.29156463361652</c:v>
                </c:pt>
                <c:pt idx="71">
                  <c:v>52.29156463361652</c:v>
                </c:pt>
                <c:pt idx="72">
                  <c:v>52.29156463361652</c:v>
                </c:pt>
                <c:pt idx="73">
                  <c:v>52.29156463361652</c:v>
                </c:pt>
                <c:pt idx="74">
                  <c:v>52.29156463361652</c:v>
                </c:pt>
                <c:pt idx="75">
                  <c:v>52.29156463361652</c:v>
                </c:pt>
                <c:pt idx="76">
                  <c:v>52.29156463361652</c:v>
                </c:pt>
                <c:pt idx="77">
                  <c:v>52.29156463361652</c:v>
                </c:pt>
                <c:pt idx="78">
                  <c:v>52.29156463361652</c:v>
                </c:pt>
                <c:pt idx="79">
                  <c:v>52.29156463361652</c:v>
                </c:pt>
                <c:pt idx="80">
                  <c:v>52.29156463361652</c:v>
                </c:pt>
                <c:pt idx="81">
                  <c:v>52.29156463361652</c:v>
                </c:pt>
                <c:pt idx="82">
                  <c:v>52.29156463361652</c:v>
                </c:pt>
                <c:pt idx="83">
                  <c:v>52.29156463361652</c:v>
                </c:pt>
                <c:pt idx="84">
                  <c:v>52.29156463361652</c:v>
                </c:pt>
                <c:pt idx="85">
                  <c:v>52.29156463361652</c:v>
                </c:pt>
                <c:pt idx="86">
                  <c:v>52.29156463361652</c:v>
                </c:pt>
                <c:pt idx="87">
                  <c:v>52.29156463361652</c:v>
                </c:pt>
                <c:pt idx="88">
                  <c:v>52.29156463361652</c:v>
                </c:pt>
                <c:pt idx="89">
                  <c:v>52.29156463361652</c:v>
                </c:pt>
                <c:pt idx="90">
                  <c:v>52.29156463361652</c:v>
                </c:pt>
                <c:pt idx="91">
                  <c:v>52.29156463361652</c:v>
                </c:pt>
                <c:pt idx="92">
                  <c:v>52.29156463361652</c:v>
                </c:pt>
                <c:pt idx="93">
                  <c:v>52.29156463361652</c:v>
                </c:pt>
                <c:pt idx="94">
                  <c:v>52.29156463361652</c:v>
                </c:pt>
                <c:pt idx="95">
                  <c:v>52.29156463361652</c:v>
                </c:pt>
                <c:pt idx="96">
                  <c:v>52.29156463361652</c:v>
                </c:pt>
                <c:pt idx="97">
                  <c:v>52.29156463361652</c:v>
                </c:pt>
                <c:pt idx="98">
                  <c:v>52.29156463361652</c:v>
                </c:pt>
                <c:pt idx="99">
                  <c:v>52.29156463361652</c:v>
                </c:pt>
                <c:pt idx="100">
                  <c:v>52.29156463361652</c:v>
                </c:pt>
                <c:pt idx="101">
                  <c:v>52.29156463361652</c:v>
                </c:pt>
                <c:pt idx="102">
                  <c:v>52.29156463361652</c:v>
                </c:pt>
                <c:pt idx="103">
                  <c:v>52.29156463361652</c:v>
                </c:pt>
                <c:pt idx="104">
                  <c:v>52.29156463361652</c:v>
                </c:pt>
                <c:pt idx="105">
                  <c:v>52.29156463361652</c:v>
                </c:pt>
                <c:pt idx="106">
                  <c:v>52.29156463361652</c:v>
                </c:pt>
                <c:pt idx="107">
                  <c:v>52.29156463361652</c:v>
                </c:pt>
                <c:pt idx="108">
                  <c:v>52.29156463361652</c:v>
                </c:pt>
                <c:pt idx="109">
                  <c:v>52.29156463361652</c:v>
                </c:pt>
                <c:pt idx="110">
                  <c:v>52.29156463361652</c:v>
                </c:pt>
                <c:pt idx="111">
                  <c:v>52.29156463361652</c:v>
                </c:pt>
                <c:pt idx="112">
                  <c:v>52.29156463361652</c:v>
                </c:pt>
                <c:pt idx="113">
                  <c:v>52.29156463361652</c:v>
                </c:pt>
                <c:pt idx="114">
                  <c:v>52.29156463361652</c:v>
                </c:pt>
                <c:pt idx="115">
                  <c:v>52.29156463361652</c:v>
                </c:pt>
                <c:pt idx="116">
                  <c:v>52.29156463361652</c:v>
                </c:pt>
                <c:pt idx="117">
                  <c:v>52.29156463361652</c:v>
                </c:pt>
                <c:pt idx="118">
                  <c:v>52.29156463361652</c:v>
                </c:pt>
                <c:pt idx="119">
                  <c:v>52.29156463361652</c:v>
                </c:pt>
                <c:pt idx="120">
                  <c:v>52.29156463361652</c:v>
                </c:pt>
                <c:pt idx="121">
                  <c:v>52.29156463361652</c:v>
                </c:pt>
                <c:pt idx="122">
                  <c:v>52.29156463361652</c:v>
                </c:pt>
                <c:pt idx="123">
                  <c:v>52.29156463361652</c:v>
                </c:pt>
                <c:pt idx="124">
                  <c:v>52.29156463361652</c:v>
                </c:pt>
                <c:pt idx="125">
                  <c:v>52.29156463361652</c:v>
                </c:pt>
                <c:pt idx="126">
                  <c:v>52.29156463361652</c:v>
                </c:pt>
                <c:pt idx="127">
                  <c:v>52.29156463361652</c:v>
                </c:pt>
                <c:pt idx="128">
                  <c:v>52.29156463361652</c:v>
                </c:pt>
                <c:pt idx="129">
                  <c:v>52.29156463361652</c:v>
                </c:pt>
                <c:pt idx="130">
                  <c:v>52.29156463361652</c:v>
                </c:pt>
                <c:pt idx="131">
                  <c:v>52.29156463361652</c:v>
                </c:pt>
                <c:pt idx="132">
                  <c:v>52.29156463361652</c:v>
                </c:pt>
                <c:pt idx="133">
                  <c:v>52.29156463361652</c:v>
                </c:pt>
                <c:pt idx="134">
                  <c:v>52.29156463361652</c:v>
                </c:pt>
              </c:numCache>
            </c:numRef>
          </c:yVal>
          <c:smooth val="0"/>
        </c:ser>
        <c:ser>
          <c:idx val="4"/>
          <c:order val="4"/>
          <c:spPr>
            <a:ln w="9525">
              <a:solidFill>
                <a:srgbClr val="FF0000"/>
              </a:solidFill>
              <a:prstDash val="sysDash"/>
            </a:ln>
          </c:spPr>
          <c:marker>
            <c:symbol val="none"/>
          </c:marker>
          <c:xVal>
            <c:numRef>
              <c:f>dati_selezione_archi_Analisi_av!$G$2:$G$136</c:f>
              <c:numCache>
                <c:formatCode>General</c:formatCode>
                <c:ptCount val="135"/>
                <c:pt idx="0">
                  <c:v>0.0</c:v>
                </c:pt>
                <c:pt idx="1">
                  <c:v>5.0</c:v>
                </c:pt>
                <c:pt idx="2">
                  <c:v>10.0</c:v>
                </c:pt>
                <c:pt idx="3">
                  <c:v>15.0</c:v>
                </c:pt>
                <c:pt idx="4">
                  <c:v>20.0</c:v>
                </c:pt>
                <c:pt idx="5">
                  <c:v>25.0</c:v>
                </c:pt>
                <c:pt idx="6">
                  <c:v>30.0</c:v>
                </c:pt>
                <c:pt idx="7">
                  <c:v>35.0</c:v>
                </c:pt>
                <c:pt idx="8">
                  <c:v>40.0</c:v>
                </c:pt>
                <c:pt idx="9">
                  <c:v>45.0</c:v>
                </c:pt>
                <c:pt idx="10">
                  <c:v>50.0</c:v>
                </c:pt>
                <c:pt idx="11">
                  <c:v>55.0</c:v>
                </c:pt>
                <c:pt idx="12">
                  <c:v>60.0</c:v>
                </c:pt>
                <c:pt idx="13">
                  <c:v>65.0</c:v>
                </c:pt>
                <c:pt idx="14">
                  <c:v>70.0</c:v>
                </c:pt>
                <c:pt idx="15">
                  <c:v>75.0</c:v>
                </c:pt>
                <c:pt idx="16">
                  <c:v>80.0</c:v>
                </c:pt>
                <c:pt idx="17">
                  <c:v>85.0</c:v>
                </c:pt>
                <c:pt idx="18">
                  <c:v>90.0</c:v>
                </c:pt>
                <c:pt idx="19">
                  <c:v>95.0</c:v>
                </c:pt>
                <c:pt idx="20">
                  <c:v>100.0</c:v>
                </c:pt>
                <c:pt idx="21">
                  <c:v>105.0</c:v>
                </c:pt>
                <c:pt idx="22">
                  <c:v>110.0</c:v>
                </c:pt>
                <c:pt idx="23">
                  <c:v>115.0</c:v>
                </c:pt>
                <c:pt idx="24">
                  <c:v>120.0</c:v>
                </c:pt>
                <c:pt idx="25">
                  <c:v>125.0</c:v>
                </c:pt>
                <c:pt idx="26">
                  <c:v>130.0</c:v>
                </c:pt>
                <c:pt idx="27">
                  <c:v>135.0</c:v>
                </c:pt>
                <c:pt idx="28">
                  <c:v>140.0</c:v>
                </c:pt>
                <c:pt idx="29">
                  <c:v>145.0</c:v>
                </c:pt>
                <c:pt idx="30">
                  <c:v>150.0</c:v>
                </c:pt>
                <c:pt idx="31">
                  <c:v>155.0</c:v>
                </c:pt>
                <c:pt idx="32">
                  <c:v>160.0</c:v>
                </c:pt>
                <c:pt idx="33">
                  <c:v>165.0</c:v>
                </c:pt>
                <c:pt idx="34">
                  <c:v>170.0</c:v>
                </c:pt>
                <c:pt idx="35">
                  <c:v>175.0</c:v>
                </c:pt>
                <c:pt idx="36">
                  <c:v>180.0</c:v>
                </c:pt>
                <c:pt idx="37">
                  <c:v>185.0</c:v>
                </c:pt>
                <c:pt idx="38">
                  <c:v>190.0</c:v>
                </c:pt>
                <c:pt idx="39">
                  <c:v>195.0</c:v>
                </c:pt>
                <c:pt idx="40">
                  <c:v>200.0</c:v>
                </c:pt>
                <c:pt idx="41">
                  <c:v>205.0</c:v>
                </c:pt>
                <c:pt idx="42">
                  <c:v>210.0</c:v>
                </c:pt>
                <c:pt idx="43">
                  <c:v>215.0</c:v>
                </c:pt>
                <c:pt idx="44">
                  <c:v>220.0</c:v>
                </c:pt>
                <c:pt idx="45">
                  <c:v>225.0</c:v>
                </c:pt>
                <c:pt idx="46">
                  <c:v>230.0</c:v>
                </c:pt>
                <c:pt idx="47">
                  <c:v>235.0</c:v>
                </c:pt>
                <c:pt idx="48">
                  <c:v>240.0</c:v>
                </c:pt>
                <c:pt idx="49">
                  <c:v>245.0</c:v>
                </c:pt>
                <c:pt idx="50">
                  <c:v>250.0</c:v>
                </c:pt>
                <c:pt idx="51">
                  <c:v>255.0</c:v>
                </c:pt>
                <c:pt idx="52">
                  <c:v>260.0</c:v>
                </c:pt>
                <c:pt idx="53">
                  <c:v>265.0</c:v>
                </c:pt>
                <c:pt idx="54">
                  <c:v>270.0</c:v>
                </c:pt>
                <c:pt idx="55">
                  <c:v>275.0</c:v>
                </c:pt>
                <c:pt idx="56">
                  <c:v>280.0</c:v>
                </c:pt>
                <c:pt idx="57">
                  <c:v>285.0</c:v>
                </c:pt>
                <c:pt idx="58">
                  <c:v>290.0</c:v>
                </c:pt>
                <c:pt idx="59">
                  <c:v>295.0</c:v>
                </c:pt>
                <c:pt idx="60">
                  <c:v>300.0</c:v>
                </c:pt>
                <c:pt idx="61">
                  <c:v>305.0</c:v>
                </c:pt>
                <c:pt idx="62">
                  <c:v>310.0</c:v>
                </c:pt>
                <c:pt idx="63">
                  <c:v>315.0</c:v>
                </c:pt>
                <c:pt idx="64">
                  <c:v>320.0</c:v>
                </c:pt>
                <c:pt idx="65">
                  <c:v>325.0</c:v>
                </c:pt>
                <c:pt idx="66">
                  <c:v>330.0</c:v>
                </c:pt>
                <c:pt idx="67">
                  <c:v>335.0</c:v>
                </c:pt>
                <c:pt idx="68">
                  <c:v>340.0</c:v>
                </c:pt>
                <c:pt idx="69">
                  <c:v>345.0</c:v>
                </c:pt>
                <c:pt idx="70">
                  <c:v>350.0</c:v>
                </c:pt>
                <c:pt idx="71">
                  <c:v>355.0</c:v>
                </c:pt>
                <c:pt idx="72">
                  <c:v>360.0</c:v>
                </c:pt>
                <c:pt idx="73">
                  <c:v>365.0</c:v>
                </c:pt>
                <c:pt idx="74">
                  <c:v>375.0</c:v>
                </c:pt>
                <c:pt idx="75">
                  <c:v>380.0</c:v>
                </c:pt>
                <c:pt idx="76">
                  <c:v>385.0</c:v>
                </c:pt>
                <c:pt idx="77">
                  <c:v>390.0</c:v>
                </c:pt>
                <c:pt idx="78">
                  <c:v>395.0</c:v>
                </c:pt>
                <c:pt idx="79">
                  <c:v>400.0</c:v>
                </c:pt>
                <c:pt idx="80">
                  <c:v>405.0</c:v>
                </c:pt>
                <c:pt idx="81">
                  <c:v>410.0</c:v>
                </c:pt>
                <c:pt idx="82">
                  <c:v>415.0</c:v>
                </c:pt>
                <c:pt idx="83">
                  <c:v>420.0</c:v>
                </c:pt>
                <c:pt idx="84">
                  <c:v>425.0</c:v>
                </c:pt>
                <c:pt idx="85">
                  <c:v>430.0</c:v>
                </c:pt>
                <c:pt idx="86">
                  <c:v>435.0</c:v>
                </c:pt>
                <c:pt idx="87">
                  <c:v>440.0</c:v>
                </c:pt>
                <c:pt idx="88">
                  <c:v>445.0</c:v>
                </c:pt>
                <c:pt idx="89">
                  <c:v>450.0</c:v>
                </c:pt>
                <c:pt idx="90">
                  <c:v>455.0</c:v>
                </c:pt>
                <c:pt idx="91">
                  <c:v>460.0</c:v>
                </c:pt>
                <c:pt idx="92">
                  <c:v>465.0</c:v>
                </c:pt>
                <c:pt idx="93">
                  <c:v>470.0</c:v>
                </c:pt>
                <c:pt idx="94">
                  <c:v>475.0</c:v>
                </c:pt>
                <c:pt idx="95">
                  <c:v>490.0</c:v>
                </c:pt>
                <c:pt idx="96">
                  <c:v>495.0</c:v>
                </c:pt>
                <c:pt idx="97">
                  <c:v>500.0</c:v>
                </c:pt>
                <c:pt idx="98">
                  <c:v>505.0</c:v>
                </c:pt>
                <c:pt idx="99">
                  <c:v>510.0</c:v>
                </c:pt>
                <c:pt idx="100">
                  <c:v>515.0</c:v>
                </c:pt>
                <c:pt idx="101">
                  <c:v>520.0</c:v>
                </c:pt>
                <c:pt idx="102">
                  <c:v>525.0</c:v>
                </c:pt>
                <c:pt idx="103">
                  <c:v>530.0</c:v>
                </c:pt>
                <c:pt idx="104">
                  <c:v>535.0</c:v>
                </c:pt>
                <c:pt idx="105">
                  <c:v>540.0</c:v>
                </c:pt>
                <c:pt idx="106">
                  <c:v>545.0</c:v>
                </c:pt>
                <c:pt idx="107">
                  <c:v>590.0</c:v>
                </c:pt>
                <c:pt idx="108">
                  <c:v>595.0</c:v>
                </c:pt>
                <c:pt idx="109">
                  <c:v>600.0</c:v>
                </c:pt>
                <c:pt idx="110">
                  <c:v>605.0</c:v>
                </c:pt>
                <c:pt idx="111">
                  <c:v>610.0</c:v>
                </c:pt>
                <c:pt idx="112">
                  <c:v>615.0</c:v>
                </c:pt>
                <c:pt idx="113">
                  <c:v>620.0</c:v>
                </c:pt>
                <c:pt idx="114">
                  <c:v>625.0</c:v>
                </c:pt>
                <c:pt idx="115">
                  <c:v>630.0</c:v>
                </c:pt>
                <c:pt idx="116">
                  <c:v>635.0</c:v>
                </c:pt>
                <c:pt idx="117">
                  <c:v>640.0</c:v>
                </c:pt>
                <c:pt idx="118">
                  <c:v>645.0</c:v>
                </c:pt>
                <c:pt idx="119">
                  <c:v>650.0</c:v>
                </c:pt>
                <c:pt idx="120">
                  <c:v>655.0</c:v>
                </c:pt>
                <c:pt idx="121">
                  <c:v>660.0</c:v>
                </c:pt>
                <c:pt idx="122">
                  <c:v>665.0</c:v>
                </c:pt>
                <c:pt idx="123">
                  <c:v>670.0</c:v>
                </c:pt>
                <c:pt idx="124">
                  <c:v>675.0</c:v>
                </c:pt>
                <c:pt idx="125">
                  <c:v>680.0</c:v>
                </c:pt>
                <c:pt idx="126">
                  <c:v>685.0</c:v>
                </c:pt>
                <c:pt idx="127">
                  <c:v>690.0</c:v>
                </c:pt>
                <c:pt idx="128">
                  <c:v>695.0</c:v>
                </c:pt>
                <c:pt idx="129">
                  <c:v>700.0</c:v>
                </c:pt>
                <c:pt idx="130">
                  <c:v>705.0</c:v>
                </c:pt>
                <c:pt idx="131">
                  <c:v>710.0</c:v>
                </c:pt>
                <c:pt idx="132">
                  <c:v>715.0</c:v>
                </c:pt>
                <c:pt idx="133">
                  <c:v>720.0</c:v>
                </c:pt>
                <c:pt idx="134">
                  <c:v>725.0</c:v>
                </c:pt>
              </c:numCache>
            </c:numRef>
          </c:xVal>
          <c:yVal>
            <c:numRef>
              <c:f>dati_selezione_archi_Analisi_av!$M$2:$M$136</c:f>
              <c:numCache>
                <c:formatCode>General</c:formatCode>
                <c:ptCount val="135"/>
                <c:pt idx="0">
                  <c:v>12.44526743209541</c:v>
                </c:pt>
                <c:pt idx="1">
                  <c:v>12.44526743209541</c:v>
                </c:pt>
                <c:pt idx="2">
                  <c:v>12.44526743209541</c:v>
                </c:pt>
                <c:pt idx="3">
                  <c:v>12.44526743209541</c:v>
                </c:pt>
                <c:pt idx="4">
                  <c:v>12.44526743209541</c:v>
                </c:pt>
                <c:pt idx="5">
                  <c:v>12.44526743209541</c:v>
                </c:pt>
                <c:pt idx="6">
                  <c:v>12.44526743209541</c:v>
                </c:pt>
                <c:pt idx="7">
                  <c:v>12.44526743209541</c:v>
                </c:pt>
                <c:pt idx="8">
                  <c:v>12.44526743209541</c:v>
                </c:pt>
                <c:pt idx="9">
                  <c:v>12.44526743209541</c:v>
                </c:pt>
                <c:pt idx="10">
                  <c:v>12.44526743209541</c:v>
                </c:pt>
                <c:pt idx="11">
                  <c:v>12.44526743209541</c:v>
                </c:pt>
                <c:pt idx="12">
                  <c:v>12.44526743209541</c:v>
                </c:pt>
                <c:pt idx="13">
                  <c:v>12.44526743209541</c:v>
                </c:pt>
                <c:pt idx="14">
                  <c:v>12.44526743209541</c:v>
                </c:pt>
                <c:pt idx="15">
                  <c:v>12.44526743209541</c:v>
                </c:pt>
                <c:pt idx="16">
                  <c:v>12.44526743209541</c:v>
                </c:pt>
                <c:pt idx="17">
                  <c:v>12.44526743209541</c:v>
                </c:pt>
                <c:pt idx="18">
                  <c:v>12.44526743209541</c:v>
                </c:pt>
                <c:pt idx="19">
                  <c:v>12.44526743209541</c:v>
                </c:pt>
                <c:pt idx="20">
                  <c:v>12.44526743209541</c:v>
                </c:pt>
                <c:pt idx="21">
                  <c:v>12.44526743209541</c:v>
                </c:pt>
                <c:pt idx="22">
                  <c:v>12.44526743209541</c:v>
                </c:pt>
                <c:pt idx="23">
                  <c:v>12.44526743209541</c:v>
                </c:pt>
                <c:pt idx="24">
                  <c:v>12.44526743209541</c:v>
                </c:pt>
                <c:pt idx="25">
                  <c:v>12.44526743209541</c:v>
                </c:pt>
                <c:pt idx="26">
                  <c:v>12.44526743209541</c:v>
                </c:pt>
                <c:pt idx="27">
                  <c:v>12.44526743209541</c:v>
                </c:pt>
                <c:pt idx="28">
                  <c:v>12.44526743209541</c:v>
                </c:pt>
                <c:pt idx="29">
                  <c:v>12.44526743209541</c:v>
                </c:pt>
                <c:pt idx="30">
                  <c:v>12.44526743209541</c:v>
                </c:pt>
                <c:pt idx="31">
                  <c:v>12.44526743209541</c:v>
                </c:pt>
                <c:pt idx="32">
                  <c:v>12.44526743209541</c:v>
                </c:pt>
                <c:pt idx="33">
                  <c:v>12.44526743209541</c:v>
                </c:pt>
                <c:pt idx="34">
                  <c:v>12.44526743209541</c:v>
                </c:pt>
                <c:pt idx="35">
                  <c:v>12.44526743209541</c:v>
                </c:pt>
                <c:pt idx="36">
                  <c:v>12.44526743209541</c:v>
                </c:pt>
                <c:pt idx="37">
                  <c:v>12.44526743209541</c:v>
                </c:pt>
                <c:pt idx="38">
                  <c:v>12.44526743209541</c:v>
                </c:pt>
                <c:pt idx="39">
                  <c:v>12.44526743209541</c:v>
                </c:pt>
                <c:pt idx="40">
                  <c:v>12.44526743209541</c:v>
                </c:pt>
                <c:pt idx="41">
                  <c:v>12.44526743209541</c:v>
                </c:pt>
                <c:pt idx="42">
                  <c:v>12.44526743209541</c:v>
                </c:pt>
                <c:pt idx="43">
                  <c:v>12.44526743209541</c:v>
                </c:pt>
                <c:pt idx="44">
                  <c:v>12.44526743209541</c:v>
                </c:pt>
                <c:pt idx="45">
                  <c:v>12.44526743209541</c:v>
                </c:pt>
                <c:pt idx="46">
                  <c:v>12.44526743209541</c:v>
                </c:pt>
                <c:pt idx="47">
                  <c:v>12.44526743209541</c:v>
                </c:pt>
                <c:pt idx="48">
                  <c:v>12.44526743209541</c:v>
                </c:pt>
                <c:pt idx="49">
                  <c:v>12.44526743209541</c:v>
                </c:pt>
                <c:pt idx="50">
                  <c:v>12.44526743209541</c:v>
                </c:pt>
                <c:pt idx="51">
                  <c:v>12.44526743209541</c:v>
                </c:pt>
                <c:pt idx="52">
                  <c:v>12.44526743209541</c:v>
                </c:pt>
                <c:pt idx="53">
                  <c:v>12.44526743209541</c:v>
                </c:pt>
                <c:pt idx="54">
                  <c:v>12.44526743209541</c:v>
                </c:pt>
                <c:pt idx="55">
                  <c:v>12.44526743209541</c:v>
                </c:pt>
                <c:pt idx="56">
                  <c:v>12.44526743209541</c:v>
                </c:pt>
                <c:pt idx="57">
                  <c:v>12.44526743209541</c:v>
                </c:pt>
                <c:pt idx="58">
                  <c:v>12.44526743209541</c:v>
                </c:pt>
                <c:pt idx="59">
                  <c:v>12.44526743209541</c:v>
                </c:pt>
                <c:pt idx="60">
                  <c:v>12.44526743209541</c:v>
                </c:pt>
                <c:pt idx="61">
                  <c:v>12.44526743209541</c:v>
                </c:pt>
                <c:pt idx="62">
                  <c:v>12.44526743209541</c:v>
                </c:pt>
                <c:pt idx="63">
                  <c:v>12.44526743209541</c:v>
                </c:pt>
                <c:pt idx="64">
                  <c:v>12.44526743209541</c:v>
                </c:pt>
                <c:pt idx="65">
                  <c:v>12.44526743209541</c:v>
                </c:pt>
                <c:pt idx="66">
                  <c:v>12.44526743209541</c:v>
                </c:pt>
                <c:pt idx="67">
                  <c:v>12.44526743209541</c:v>
                </c:pt>
                <c:pt idx="68">
                  <c:v>12.44526743209541</c:v>
                </c:pt>
                <c:pt idx="69">
                  <c:v>12.44526743209541</c:v>
                </c:pt>
                <c:pt idx="70">
                  <c:v>12.44526743209541</c:v>
                </c:pt>
                <c:pt idx="71">
                  <c:v>12.44526743209541</c:v>
                </c:pt>
                <c:pt idx="72">
                  <c:v>12.44526743209541</c:v>
                </c:pt>
                <c:pt idx="73">
                  <c:v>12.44526743209541</c:v>
                </c:pt>
                <c:pt idx="74">
                  <c:v>12.44526743209541</c:v>
                </c:pt>
                <c:pt idx="75">
                  <c:v>12.44526743209541</c:v>
                </c:pt>
                <c:pt idx="76">
                  <c:v>12.44526743209541</c:v>
                </c:pt>
                <c:pt idx="77">
                  <c:v>12.44526743209541</c:v>
                </c:pt>
                <c:pt idx="78">
                  <c:v>12.44526743209541</c:v>
                </c:pt>
                <c:pt idx="79">
                  <c:v>12.44526743209541</c:v>
                </c:pt>
                <c:pt idx="80">
                  <c:v>12.44526743209541</c:v>
                </c:pt>
                <c:pt idx="81">
                  <c:v>12.44526743209541</c:v>
                </c:pt>
                <c:pt idx="82">
                  <c:v>12.44526743209541</c:v>
                </c:pt>
                <c:pt idx="83">
                  <c:v>12.44526743209541</c:v>
                </c:pt>
                <c:pt idx="84">
                  <c:v>12.44526743209541</c:v>
                </c:pt>
                <c:pt idx="85">
                  <c:v>12.44526743209541</c:v>
                </c:pt>
                <c:pt idx="86">
                  <c:v>12.44526743209541</c:v>
                </c:pt>
                <c:pt idx="87">
                  <c:v>12.44526743209541</c:v>
                </c:pt>
                <c:pt idx="88">
                  <c:v>12.44526743209541</c:v>
                </c:pt>
                <c:pt idx="89">
                  <c:v>12.44526743209541</c:v>
                </c:pt>
                <c:pt idx="90">
                  <c:v>12.44526743209541</c:v>
                </c:pt>
                <c:pt idx="91">
                  <c:v>12.44526743209541</c:v>
                </c:pt>
                <c:pt idx="92">
                  <c:v>12.44526743209541</c:v>
                </c:pt>
                <c:pt idx="93">
                  <c:v>12.44526743209541</c:v>
                </c:pt>
                <c:pt idx="94">
                  <c:v>12.44526743209541</c:v>
                </c:pt>
                <c:pt idx="95">
                  <c:v>12.44526743209541</c:v>
                </c:pt>
                <c:pt idx="96">
                  <c:v>12.44526743209541</c:v>
                </c:pt>
                <c:pt idx="97">
                  <c:v>12.44526743209541</c:v>
                </c:pt>
                <c:pt idx="98">
                  <c:v>12.44526743209541</c:v>
                </c:pt>
                <c:pt idx="99">
                  <c:v>12.44526743209541</c:v>
                </c:pt>
                <c:pt idx="100">
                  <c:v>12.44526743209541</c:v>
                </c:pt>
                <c:pt idx="101">
                  <c:v>12.44526743209541</c:v>
                </c:pt>
                <c:pt idx="102">
                  <c:v>12.44526743209541</c:v>
                </c:pt>
                <c:pt idx="103">
                  <c:v>12.44526743209541</c:v>
                </c:pt>
                <c:pt idx="104">
                  <c:v>12.44526743209541</c:v>
                </c:pt>
                <c:pt idx="105">
                  <c:v>12.44526743209541</c:v>
                </c:pt>
                <c:pt idx="106">
                  <c:v>12.44526743209541</c:v>
                </c:pt>
                <c:pt idx="107">
                  <c:v>12.44526743209541</c:v>
                </c:pt>
                <c:pt idx="108">
                  <c:v>12.44526743209541</c:v>
                </c:pt>
                <c:pt idx="109">
                  <c:v>12.44526743209541</c:v>
                </c:pt>
                <c:pt idx="110">
                  <c:v>12.44526743209541</c:v>
                </c:pt>
                <c:pt idx="111">
                  <c:v>12.44526743209541</c:v>
                </c:pt>
                <c:pt idx="112">
                  <c:v>12.44526743209541</c:v>
                </c:pt>
                <c:pt idx="113">
                  <c:v>12.44526743209541</c:v>
                </c:pt>
                <c:pt idx="114">
                  <c:v>12.44526743209541</c:v>
                </c:pt>
                <c:pt idx="115">
                  <c:v>12.44526743209541</c:v>
                </c:pt>
                <c:pt idx="116">
                  <c:v>12.44526743209541</c:v>
                </c:pt>
                <c:pt idx="117">
                  <c:v>12.44526743209541</c:v>
                </c:pt>
                <c:pt idx="118">
                  <c:v>12.44526743209541</c:v>
                </c:pt>
                <c:pt idx="119">
                  <c:v>12.44526743209541</c:v>
                </c:pt>
                <c:pt idx="120">
                  <c:v>12.44526743209541</c:v>
                </c:pt>
                <c:pt idx="121">
                  <c:v>12.44526743209541</c:v>
                </c:pt>
                <c:pt idx="122">
                  <c:v>12.44526743209541</c:v>
                </c:pt>
                <c:pt idx="123">
                  <c:v>12.44526743209541</c:v>
                </c:pt>
                <c:pt idx="124">
                  <c:v>12.44526743209541</c:v>
                </c:pt>
                <c:pt idx="125">
                  <c:v>12.44526743209541</c:v>
                </c:pt>
                <c:pt idx="126">
                  <c:v>12.44526743209541</c:v>
                </c:pt>
                <c:pt idx="127">
                  <c:v>12.44526743209541</c:v>
                </c:pt>
                <c:pt idx="128">
                  <c:v>12.44526743209541</c:v>
                </c:pt>
                <c:pt idx="129">
                  <c:v>12.44526743209541</c:v>
                </c:pt>
                <c:pt idx="130">
                  <c:v>12.44526743209541</c:v>
                </c:pt>
                <c:pt idx="131">
                  <c:v>12.44526743209541</c:v>
                </c:pt>
                <c:pt idx="132">
                  <c:v>12.44526743209541</c:v>
                </c:pt>
                <c:pt idx="133">
                  <c:v>12.44526743209541</c:v>
                </c:pt>
                <c:pt idx="134">
                  <c:v>12.44526743209541</c:v>
                </c:pt>
              </c:numCache>
            </c:numRef>
          </c:yVal>
          <c:smooth val="0"/>
        </c:ser>
        <c:ser>
          <c:idx val="5"/>
          <c:order val="5"/>
          <c:spPr>
            <a:ln w="15875"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dati_selezione_archi_Analisi_av!$G$2:$G$136</c:f>
              <c:numCache>
                <c:formatCode>General</c:formatCode>
                <c:ptCount val="135"/>
                <c:pt idx="0">
                  <c:v>0.0</c:v>
                </c:pt>
                <c:pt idx="1">
                  <c:v>5.0</c:v>
                </c:pt>
                <c:pt idx="2">
                  <c:v>10.0</c:v>
                </c:pt>
                <c:pt idx="3">
                  <c:v>15.0</c:v>
                </c:pt>
                <c:pt idx="4">
                  <c:v>20.0</c:v>
                </c:pt>
                <c:pt idx="5">
                  <c:v>25.0</c:v>
                </c:pt>
                <c:pt idx="6">
                  <c:v>30.0</c:v>
                </c:pt>
                <c:pt idx="7">
                  <c:v>35.0</c:v>
                </c:pt>
                <c:pt idx="8">
                  <c:v>40.0</c:v>
                </c:pt>
                <c:pt idx="9">
                  <c:v>45.0</c:v>
                </c:pt>
                <c:pt idx="10">
                  <c:v>50.0</c:v>
                </c:pt>
                <c:pt idx="11">
                  <c:v>55.0</c:v>
                </c:pt>
                <c:pt idx="12">
                  <c:v>60.0</c:v>
                </c:pt>
                <c:pt idx="13">
                  <c:v>65.0</c:v>
                </c:pt>
                <c:pt idx="14">
                  <c:v>70.0</c:v>
                </c:pt>
                <c:pt idx="15">
                  <c:v>75.0</c:v>
                </c:pt>
                <c:pt idx="16">
                  <c:v>80.0</c:v>
                </c:pt>
                <c:pt idx="17">
                  <c:v>85.0</c:v>
                </c:pt>
                <c:pt idx="18">
                  <c:v>90.0</c:v>
                </c:pt>
                <c:pt idx="19">
                  <c:v>95.0</c:v>
                </c:pt>
                <c:pt idx="20">
                  <c:v>100.0</c:v>
                </c:pt>
                <c:pt idx="21">
                  <c:v>105.0</c:v>
                </c:pt>
                <c:pt idx="22">
                  <c:v>110.0</c:v>
                </c:pt>
                <c:pt idx="23">
                  <c:v>115.0</c:v>
                </c:pt>
                <c:pt idx="24">
                  <c:v>120.0</c:v>
                </c:pt>
                <c:pt idx="25">
                  <c:v>125.0</c:v>
                </c:pt>
                <c:pt idx="26">
                  <c:v>130.0</c:v>
                </c:pt>
                <c:pt idx="27">
                  <c:v>135.0</c:v>
                </c:pt>
                <c:pt idx="28">
                  <c:v>140.0</c:v>
                </c:pt>
                <c:pt idx="29">
                  <c:v>145.0</c:v>
                </c:pt>
                <c:pt idx="30">
                  <c:v>150.0</c:v>
                </c:pt>
                <c:pt idx="31">
                  <c:v>155.0</c:v>
                </c:pt>
                <c:pt idx="32">
                  <c:v>160.0</c:v>
                </c:pt>
                <c:pt idx="33">
                  <c:v>165.0</c:v>
                </c:pt>
                <c:pt idx="34">
                  <c:v>170.0</c:v>
                </c:pt>
                <c:pt idx="35">
                  <c:v>175.0</c:v>
                </c:pt>
                <c:pt idx="36">
                  <c:v>180.0</c:v>
                </c:pt>
                <c:pt idx="37">
                  <c:v>185.0</c:v>
                </c:pt>
                <c:pt idx="38">
                  <c:v>190.0</c:v>
                </c:pt>
                <c:pt idx="39">
                  <c:v>195.0</c:v>
                </c:pt>
                <c:pt idx="40">
                  <c:v>200.0</c:v>
                </c:pt>
                <c:pt idx="41">
                  <c:v>205.0</c:v>
                </c:pt>
                <c:pt idx="42">
                  <c:v>210.0</c:v>
                </c:pt>
                <c:pt idx="43">
                  <c:v>215.0</c:v>
                </c:pt>
                <c:pt idx="44">
                  <c:v>220.0</c:v>
                </c:pt>
                <c:pt idx="45">
                  <c:v>225.0</c:v>
                </c:pt>
                <c:pt idx="46">
                  <c:v>230.0</c:v>
                </c:pt>
                <c:pt idx="47">
                  <c:v>235.0</c:v>
                </c:pt>
                <c:pt idx="48">
                  <c:v>240.0</c:v>
                </c:pt>
                <c:pt idx="49">
                  <c:v>245.0</c:v>
                </c:pt>
                <c:pt idx="50">
                  <c:v>250.0</c:v>
                </c:pt>
                <c:pt idx="51">
                  <c:v>255.0</c:v>
                </c:pt>
                <c:pt idx="52">
                  <c:v>260.0</c:v>
                </c:pt>
                <c:pt idx="53">
                  <c:v>265.0</c:v>
                </c:pt>
                <c:pt idx="54">
                  <c:v>270.0</c:v>
                </c:pt>
                <c:pt idx="55">
                  <c:v>275.0</c:v>
                </c:pt>
                <c:pt idx="56">
                  <c:v>280.0</c:v>
                </c:pt>
                <c:pt idx="57">
                  <c:v>285.0</c:v>
                </c:pt>
                <c:pt idx="58">
                  <c:v>290.0</c:v>
                </c:pt>
                <c:pt idx="59">
                  <c:v>295.0</c:v>
                </c:pt>
                <c:pt idx="60">
                  <c:v>300.0</c:v>
                </c:pt>
                <c:pt idx="61">
                  <c:v>305.0</c:v>
                </c:pt>
                <c:pt idx="62">
                  <c:v>310.0</c:v>
                </c:pt>
                <c:pt idx="63">
                  <c:v>315.0</c:v>
                </c:pt>
                <c:pt idx="64">
                  <c:v>320.0</c:v>
                </c:pt>
                <c:pt idx="65">
                  <c:v>325.0</c:v>
                </c:pt>
                <c:pt idx="66">
                  <c:v>330.0</c:v>
                </c:pt>
                <c:pt idx="67">
                  <c:v>335.0</c:v>
                </c:pt>
                <c:pt idx="68">
                  <c:v>340.0</c:v>
                </c:pt>
                <c:pt idx="69">
                  <c:v>345.0</c:v>
                </c:pt>
                <c:pt idx="70">
                  <c:v>350.0</c:v>
                </c:pt>
                <c:pt idx="71">
                  <c:v>355.0</c:v>
                </c:pt>
                <c:pt idx="72">
                  <c:v>360.0</c:v>
                </c:pt>
                <c:pt idx="73">
                  <c:v>365.0</c:v>
                </c:pt>
                <c:pt idx="74">
                  <c:v>375.0</c:v>
                </c:pt>
                <c:pt idx="75">
                  <c:v>380.0</c:v>
                </c:pt>
                <c:pt idx="76">
                  <c:v>385.0</c:v>
                </c:pt>
                <c:pt idx="77">
                  <c:v>390.0</c:v>
                </c:pt>
                <c:pt idx="78">
                  <c:v>395.0</c:v>
                </c:pt>
                <c:pt idx="79">
                  <c:v>400.0</c:v>
                </c:pt>
                <c:pt idx="80">
                  <c:v>405.0</c:v>
                </c:pt>
                <c:pt idx="81">
                  <c:v>410.0</c:v>
                </c:pt>
                <c:pt idx="82">
                  <c:v>415.0</c:v>
                </c:pt>
                <c:pt idx="83">
                  <c:v>420.0</c:v>
                </c:pt>
                <c:pt idx="84">
                  <c:v>425.0</c:v>
                </c:pt>
                <c:pt idx="85">
                  <c:v>430.0</c:v>
                </c:pt>
                <c:pt idx="86">
                  <c:v>435.0</c:v>
                </c:pt>
                <c:pt idx="87">
                  <c:v>440.0</c:v>
                </c:pt>
                <c:pt idx="88">
                  <c:v>445.0</c:v>
                </c:pt>
                <c:pt idx="89">
                  <c:v>450.0</c:v>
                </c:pt>
                <c:pt idx="90">
                  <c:v>455.0</c:v>
                </c:pt>
                <c:pt idx="91">
                  <c:v>460.0</c:v>
                </c:pt>
                <c:pt idx="92">
                  <c:v>465.0</c:v>
                </c:pt>
                <c:pt idx="93">
                  <c:v>470.0</c:v>
                </c:pt>
                <c:pt idx="94">
                  <c:v>475.0</c:v>
                </c:pt>
                <c:pt idx="95">
                  <c:v>490.0</c:v>
                </c:pt>
                <c:pt idx="96">
                  <c:v>495.0</c:v>
                </c:pt>
                <c:pt idx="97">
                  <c:v>500.0</c:v>
                </c:pt>
                <c:pt idx="98">
                  <c:v>505.0</c:v>
                </c:pt>
                <c:pt idx="99">
                  <c:v>510.0</c:v>
                </c:pt>
                <c:pt idx="100">
                  <c:v>515.0</c:v>
                </c:pt>
                <c:pt idx="101">
                  <c:v>520.0</c:v>
                </c:pt>
                <c:pt idx="102">
                  <c:v>525.0</c:v>
                </c:pt>
                <c:pt idx="103">
                  <c:v>530.0</c:v>
                </c:pt>
                <c:pt idx="104">
                  <c:v>535.0</c:v>
                </c:pt>
                <c:pt idx="105">
                  <c:v>540.0</c:v>
                </c:pt>
                <c:pt idx="106">
                  <c:v>545.0</c:v>
                </c:pt>
                <c:pt idx="107">
                  <c:v>590.0</c:v>
                </c:pt>
                <c:pt idx="108">
                  <c:v>595.0</c:v>
                </c:pt>
                <c:pt idx="109">
                  <c:v>600.0</c:v>
                </c:pt>
                <c:pt idx="110">
                  <c:v>605.0</c:v>
                </c:pt>
                <c:pt idx="111">
                  <c:v>610.0</c:v>
                </c:pt>
                <c:pt idx="112">
                  <c:v>615.0</c:v>
                </c:pt>
                <c:pt idx="113">
                  <c:v>620.0</c:v>
                </c:pt>
                <c:pt idx="114">
                  <c:v>625.0</c:v>
                </c:pt>
                <c:pt idx="115">
                  <c:v>630.0</c:v>
                </c:pt>
                <c:pt idx="116">
                  <c:v>635.0</c:v>
                </c:pt>
                <c:pt idx="117">
                  <c:v>640.0</c:v>
                </c:pt>
                <c:pt idx="118">
                  <c:v>645.0</c:v>
                </c:pt>
                <c:pt idx="119">
                  <c:v>650.0</c:v>
                </c:pt>
                <c:pt idx="120">
                  <c:v>655.0</c:v>
                </c:pt>
                <c:pt idx="121">
                  <c:v>660.0</c:v>
                </c:pt>
                <c:pt idx="122">
                  <c:v>665.0</c:v>
                </c:pt>
                <c:pt idx="123">
                  <c:v>670.0</c:v>
                </c:pt>
                <c:pt idx="124">
                  <c:v>675.0</c:v>
                </c:pt>
                <c:pt idx="125">
                  <c:v>680.0</c:v>
                </c:pt>
                <c:pt idx="126">
                  <c:v>685.0</c:v>
                </c:pt>
                <c:pt idx="127">
                  <c:v>690.0</c:v>
                </c:pt>
                <c:pt idx="128">
                  <c:v>695.0</c:v>
                </c:pt>
                <c:pt idx="129">
                  <c:v>700.0</c:v>
                </c:pt>
                <c:pt idx="130">
                  <c:v>705.0</c:v>
                </c:pt>
                <c:pt idx="131">
                  <c:v>710.0</c:v>
                </c:pt>
                <c:pt idx="132">
                  <c:v>715.0</c:v>
                </c:pt>
                <c:pt idx="133">
                  <c:v>720.0</c:v>
                </c:pt>
                <c:pt idx="134">
                  <c:v>725.0</c:v>
                </c:pt>
              </c:numCache>
            </c:numRef>
          </c:xVal>
          <c:yVal>
            <c:numRef>
              <c:f>dati_selezione_archi_Analisi_av!$I$2:$I$136</c:f>
              <c:numCache>
                <c:formatCode>General</c:formatCode>
                <c:ptCount val="135"/>
                <c:pt idx="1">
                  <c:v>49.2763058181516</c:v>
                </c:pt>
                <c:pt idx="2">
                  <c:v>46.5294740021721</c:v>
                </c:pt>
                <c:pt idx="3">
                  <c:v>45.2893756228102</c:v>
                </c:pt>
                <c:pt idx="4">
                  <c:v>49.8621932622367</c:v>
                </c:pt>
                <c:pt idx="5">
                  <c:v>44.94246276076651</c:v>
                </c:pt>
                <c:pt idx="6">
                  <c:v>67.9332094171679</c:v>
                </c:pt>
                <c:pt idx="7">
                  <c:v>53.7817247339069</c:v>
                </c:pt>
                <c:pt idx="8">
                  <c:v>63.251789764359</c:v>
                </c:pt>
                <c:pt idx="9">
                  <c:v>40.00689586183739</c:v>
                </c:pt>
                <c:pt idx="10">
                  <c:v>55.4710320180867</c:v>
                </c:pt>
                <c:pt idx="11">
                  <c:v>57.80470032531699</c:v>
                </c:pt>
                <c:pt idx="12">
                  <c:v>59.5337591879038</c:v>
                </c:pt>
                <c:pt idx="13">
                  <c:v>57.4961393457458</c:v>
                </c:pt>
                <c:pt idx="14">
                  <c:v>58.2160750850725</c:v>
                </c:pt>
                <c:pt idx="15">
                  <c:v>58.320667133176</c:v>
                </c:pt>
                <c:pt idx="16">
                  <c:v>56.74482808143689</c:v>
                </c:pt>
                <c:pt idx="17">
                  <c:v>58.7988015039693</c:v>
                </c:pt>
                <c:pt idx="18">
                  <c:v>59.9293099227346</c:v>
                </c:pt>
                <c:pt idx="19">
                  <c:v>58.720527509328</c:v>
                </c:pt>
                <c:pt idx="20">
                  <c:v>60.1653326227087</c:v>
                </c:pt>
                <c:pt idx="21">
                  <c:v>60.3228691934082</c:v>
                </c:pt>
                <c:pt idx="22">
                  <c:v>60.15888485700224</c:v>
                </c:pt>
                <c:pt idx="23">
                  <c:v>58.03720610066741</c:v>
                </c:pt>
                <c:pt idx="24">
                  <c:v>62.7743903169865</c:v>
                </c:pt>
                <c:pt idx="25">
                  <c:v>59.5559333409233</c:v>
                </c:pt>
                <c:pt idx="26">
                  <c:v>59.165094784148</c:v>
                </c:pt>
                <c:pt idx="27">
                  <c:v>62.34451468725779</c:v>
                </c:pt>
                <c:pt idx="28">
                  <c:v>60.7700304253729</c:v>
                </c:pt>
                <c:pt idx="29">
                  <c:v>59.78739608532349</c:v>
                </c:pt>
                <c:pt idx="30">
                  <c:v>60.69365769434631</c:v>
                </c:pt>
                <c:pt idx="31">
                  <c:v>60.7409312355502</c:v>
                </c:pt>
                <c:pt idx="32">
                  <c:v>60.3561073390735</c:v>
                </c:pt>
                <c:pt idx="33">
                  <c:v>59.3669512730693</c:v>
                </c:pt>
                <c:pt idx="34">
                  <c:v>45.54202401234129</c:v>
                </c:pt>
                <c:pt idx="35">
                  <c:v>41.6982881397865</c:v>
                </c:pt>
                <c:pt idx="36">
                  <c:v>54.7307068001262</c:v>
                </c:pt>
                <c:pt idx="37">
                  <c:v>56.2574185835055</c:v>
                </c:pt>
                <c:pt idx="38">
                  <c:v>53.4093738259157</c:v>
                </c:pt>
                <c:pt idx="39">
                  <c:v>60.8146523973097</c:v>
                </c:pt>
                <c:pt idx="40">
                  <c:v>60.4680262242495</c:v>
                </c:pt>
                <c:pt idx="41">
                  <c:v>60.15506351575601</c:v>
                </c:pt>
                <c:pt idx="42">
                  <c:v>58.4935004897658</c:v>
                </c:pt>
                <c:pt idx="43">
                  <c:v>60.0728584844304</c:v>
                </c:pt>
                <c:pt idx="44">
                  <c:v>56.2620540974191</c:v>
                </c:pt>
                <c:pt idx="45">
                  <c:v>59.7802768060748</c:v>
                </c:pt>
                <c:pt idx="46">
                  <c:v>60.3774421491086</c:v>
                </c:pt>
                <c:pt idx="47">
                  <c:v>58.4799704021213</c:v>
                </c:pt>
                <c:pt idx="48">
                  <c:v>59.3527099749938</c:v>
                </c:pt>
                <c:pt idx="49">
                  <c:v>58.48549307862289</c:v>
                </c:pt>
                <c:pt idx="50">
                  <c:v>61.82467256776101</c:v>
                </c:pt>
                <c:pt idx="51">
                  <c:v>61.80795944716051</c:v>
                </c:pt>
                <c:pt idx="52">
                  <c:v>62.13474188146221</c:v>
                </c:pt>
                <c:pt idx="53">
                  <c:v>61.3913220820183</c:v>
                </c:pt>
                <c:pt idx="54">
                  <c:v>61.24968135988181</c:v>
                </c:pt>
                <c:pt idx="55">
                  <c:v>62.2239284373785</c:v>
                </c:pt>
                <c:pt idx="56">
                  <c:v>59.9853282760059</c:v>
                </c:pt>
                <c:pt idx="57">
                  <c:v>58.7684768862082</c:v>
                </c:pt>
                <c:pt idx="58">
                  <c:v>61.7461026284223</c:v>
                </c:pt>
                <c:pt idx="59">
                  <c:v>59.5977982070148</c:v>
                </c:pt>
                <c:pt idx="60">
                  <c:v>62.88256047183058</c:v>
                </c:pt>
                <c:pt idx="61">
                  <c:v>62.00223937158231</c:v>
                </c:pt>
                <c:pt idx="62">
                  <c:v>60.7600333751379</c:v>
                </c:pt>
                <c:pt idx="63">
                  <c:v>60.9783286371053</c:v>
                </c:pt>
                <c:pt idx="64">
                  <c:v>58.5758012146191</c:v>
                </c:pt>
                <c:pt idx="65">
                  <c:v>60.8993731510819</c:v>
                </c:pt>
                <c:pt idx="66">
                  <c:v>60.0694898242844</c:v>
                </c:pt>
                <c:pt idx="67">
                  <c:v>59.14756646963596</c:v>
                </c:pt>
                <c:pt idx="68">
                  <c:v>59.2008580801574</c:v>
                </c:pt>
                <c:pt idx="69">
                  <c:v>59.2657777749567</c:v>
                </c:pt>
                <c:pt idx="70">
                  <c:v>60.0773172314504</c:v>
                </c:pt>
                <c:pt idx="71">
                  <c:v>58.091321249991</c:v>
                </c:pt>
                <c:pt idx="72">
                  <c:v>52.7152189964091</c:v>
                </c:pt>
                <c:pt idx="73">
                  <c:v>61.76243384066196</c:v>
                </c:pt>
                <c:pt idx="74">
                  <c:v>67.42201810618634</c:v>
                </c:pt>
                <c:pt idx="75">
                  <c:v>60.01395748428389</c:v>
                </c:pt>
                <c:pt idx="76">
                  <c:v>58.84544429288</c:v>
                </c:pt>
                <c:pt idx="77">
                  <c:v>57.3687211579918</c:v>
                </c:pt>
                <c:pt idx="78">
                  <c:v>56.4285919379427</c:v>
                </c:pt>
                <c:pt idx="79">
                  <c:v>47.1667157421377</c:v>
                </c:pt>
                <c:pt idx="80">
                  <c:v>44.1851625670018</c:v>
                </c:pt>
                <c:pt idx="81">
                  <c:v>43.62700807159219</c:v>
                </c:pt>
                <c:pt idx="82">
                  <c:v>19.3137084989848</c:v>
                </c:pt>
                <c:pt idx="83">
                  <c:v>38.1390233825178</c:v>
                </c:pt>
                <c:pt idx="84">
                  <c:v>37.94714757549796</c:v>
                </c:pt>
                <c:pt idx="85">
                  <c:v>51.74659625701651</c:v>
                </c:pt>
                <c:pt idx="86">
                  <c:v>58.5331140350953</c:v>
                </c:pt>
                <c:pt idx="87">
                  <c:v>57.1253818384735</c:v>
                </c:pt>
                <c:pt idx="88">
                  <c:v>50.0042001499774</c:v>
                </c:pt>
                <c:pt idx="89">
                  <c:v>51.15005869569246</c:v>
                </c:pt>
                <c:pt idx="90">
                  <c:v>51.90127680942859</c:v>
                </c:pt>
                <c:pt idx="91">
                  <c:v>50.9756856344067</c:v>
                </c:pt>
                <c:pt idx="92">
                  <c:v>47.6052293229215</c:v>
                </c:pt>
                <c:pt idx="93">
                  <c:v>49.435795758932</c:v>
                </c:pt>
                <c:pt idx="94">
                  <c:v>47.2675572941029</c:v>
                </c:pt>
                <c:pt idx="95">
                  <c:v>52.10367175102051</c:v>
                </c:pt>
                <c:pt idx="96">
                  <c:v>47.95625366423921</c:v>
                </c:pt>
                <c:pt idx="97">
                  <c:v>37.45128067647519</c:v>
                </c:pt>
                <c:pt idx="98">
                  <c:v>39.5134506908249</c:v>
                </c:pt>
                <c:pt idx="99">
                  <c:v>45.2380097249711</c:v>
                </c:pt>
                <c:pt idx="100">
                  <c:v>47.07750288309551</c:v>
                </c:pt>
                <c:pt idx="101">
                  <c:v>49.94224340766111</c:v>
                </c:pt>
                <c:pt idx="102">
                  <c:v>39.4960652882237</c:v>
                </c:pt>
                <c:pt idx="103">
                  <c:v>41.3452513979657</c:v>
                </c:pt>
                <c:pt idx="104">
                  <c:v>43.1485026505942</c:v>
                </c:pt>
                <c:pt idx="105">
                  <c:v>40.1179164443481</c:v>
                </c:pt>
                <c:pt idx="106">
                  <c:v>63.7989898732233</c:v>
                </c:pt>
                <c:pt idx="107">
                  <c:v>22.03295021895542</c:v>
                </c:pt>
                <c:pt idx="108">
                  <c:v>50.64963455621671</c:v>
                </c:pt>
                <c:pt idx="109">
                  <c:v>51.67819947104019</c:v>
                </c:pt>
                <c:pt idx="110">
                  <c:v>51.0418438968837</c:v>
                </c:pt>
                <c:pt idx="111">
                  <c:v>50.8681823130093</c:v>
                </c:pt>
                <c:pt idx="112">
                  <c:v>49.9021116960875</c:v>
                </c:pt>
                <c:pt idx="113">
                  <c:v>49.037645277835</c:v>
                </c:pt>
                <c:pt idx="114">
                  <c:v>48.4783036647496</c:v>
                </c:pt>
                <c:pt idx="115">
                  <c:v>48.1398880923746</c:v>
                </c:pt>
                <c:pt idx="116">
                  <c:v>47.4094254950697</c:v>
                </c:pt>
                <c:pt idx="117">
                  <c:v>44.3344045288792</c:v>
                </c:pt>
                <c:pt idx="118">
                  <c:v>41.1653330477316</c:v>
                </c:pt>
                <c:pt idx="119">
                  <c:v>36.43868556874951</c:v>
                </c:pt>
                <c:pt idx="120">
                  <c:v>35.5509586041782</c:v>
                </c:pt>
                <c:pt idx="121">
                  <c:v>31.6114314757647</c:v>
                </c:pt>
                <c:pt idx="122">
                  <c:v>50.05566326911379</c:v>
                </c:pt>
                <c:pt idx="123">
                  <c:v>45.19766864435</c:v>
                </c:pt>
                <c:pt idx="124">
                  <c:v>31.026756431308</c:v>
                </c:pt>
                <c:pt idx="125">
                  <c:v>36.67784459589265</c:v>
                </c:pt>
                <c:pt idx="126">
                  <c:v>36.8939427198644</c:v>
                </c:pt>
                <c:pt idx="127">
                  <c:v>38.95702416177334</c:v>
                </c:pt>
                <c:pt idx="128">
                  <c:v>35.742856817992</c:v>
                </c:pt>
                <c:pt idx="129">
                  <c:v>37.0495958271619</c:v>
                </c:pt>
                <c:pt idx="130">
                  <c:v>41.005948218456</c:v>
                </c:pt>
                <c:pt idx="131">
                  <c:v>36.6918494141854</c:v>
                </c:pt>
                <c:pt idx="132">
                  <c:v>46.8255451720568</c:v>
                </c:pt>
                <c:pt idx="133">
                  <c:v>51.7300253509474</c:v>
                </c:pt>
                <c:pt idx="134">
                  <c:v>48.16606358538598</c:v>
                </c:pt>
              </c:numCache>
            </c:numRef>
          </c:yVal>
          <c:smooth val="0"/>
        </c:ser>
        <c:ser>
          <c:idx val="6"/>
          <c:order val="6"/>
          <c:spPr>
            <a:ln w="15875"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dati_selezione_archi_Analisi_av!$G$2:$G$136</c:f>
              <c:numCache>
                <c:formatCode>General</c:formatCode>
                <c:ptCount val="135"/>
                <c:pt idx="0">
                  <c:v>0.0</c:v>
                </c:pt>
                <c:pt idx="1">
                  <c:v>5.0</c:v>
                </c:pt>
                <c:pt idx="2">
                  <c:v>10.0</c:v>
                </c:pt>
                <c:pt idx="3">
                  <c:v>15.0</c:v>
                </c:pt>
                <c:pt idx="4">
                  <c:v>20.0</c:v>
                </c:pt>
                <c:pt idx="5">
                  <c:v>25.0</c:v>
                </c:pt>
                <c:pt idx="6">
                  <c:v>30.0</c:v>
                </c:pt>
                <c:pt idx="7">
                  <c:v>35.0</c:v>
                </c:pt>
                <c:pt idx="8">
                  <c:v>40.0</c:v>
                </c:pt>
                <c:pt idx="9">
                  <c:v>45.0</c:v>
                </c:pt>
                <c:pt idx="10">
                  <c:v>50.0</c:v>
                </c:pt>
                <c:pt idx="11">
                  <c:v>55.0</c:v>
                </c:pt>
                <c:pt idx="12">
                  <c:v>60.0</c:v>
                </c:pt>
                <c:pt idx="13">
                  <c:v>65.0</c:v>
                </c:pt>
                <c:pt idx="14">
                  <c:v>70.0</c:v>
                </c:pt>
                <c:pt idx="15">
                  <c:v>75.0</c:v>
                </c:pt>
                <c:pt idx="16">
                  <c:v>80.0</c:v>
                </c:pt>
                <c:pt idx="17">
                  <c:v>85.0</c:v>
                </c:pt>
                <c:pt idx="18">
                  <c:v>90.0</c:v>
                </c:pt>
                <c:pt idx="19">
                  <c:v>95.0</c:v>
                </c:pt>
                <c:pt idx="20">
                  <c:v>100.0</c:v>
                </c:pt>
                <c:pt idx="21">
                  <c:v>105.0</c:v>
                </c:pt>
                <c:pt idx="22">
                  <c:v>110.0</c:v>
                </c:pt>
                <c:pt idx="23">
                  <c:v>115.0</c:v>
                </c:pt>
                <c:pt idx="24">
                  <c:v>120.0</c:v>
                </c:pt>
                <c:pt idx="25">
                  <c:v>125.0</c:v>
                </c:pt>
                <c:pt idx="26">
                  <c:v>130.0</c:v>
                </c:pt>
                <c:pt idx="27">
                  <c:v>135.0</c:v>
                </c:pt>
                <c:pt idx="28">
                  <c:v>140.0</c:v>
                </c:pt>
                <c:pt idx="29">
                  <c:v>145.0</c:v>
                </c:pt>
                <c:pt idx="30">
                  <c:v>150.0</c:v>
                </c:pt>
                <c:pt idx="31">
                  <c:v>155.0</c:v>
                </c:pt>
                <c:pt idx="32">
                  <c:v>160.0</c:v>
                </c:pt>
                <c:pt idx="33">
                  <c:v>165.0</c:v>
                </c:pt>
                <c:pt idx="34">
                  <c:v>170.0</c:v>
                </c:pt>
                <c:pt idx="35">
                  <c:v>175.0</c:v>
                </c:pt>
                <c:pt idx="36">
                  <c:v>180.0</c:v>
                </c:pt>
                <c:pt idx="37">
                  <c:v>185.0</c:v>
                </c:pt>
                <c:pt idx="38">
                  <c:v>190.0</c:v>
                </c:pt>
                <c:pt idx="39">
                  <c:v>195.0</c:v>
                </c:pt>
                <c:pt idx="40">
                  <c:v>200.0</c:v>
                </c:pt>
                <c:pt idx="41">
                  <c:v>205.0</c:v>
                </c:pt>
                <c:pt idx="42">
                  <c:v>210.0</c:v>
                </c:pt>
                <c:pt idx="43">
                  <c:v>215.0</c:v>
                </c:pt>
                <c:pt idx="44">
                  <c:v>220.0</c:v>
                </c:pt>
                <c:pt idx="45">
                  <c:v>225.0</c:v>
                </c:pt>
                <c:pt idx="46">
                  <c:v>230.0</c:v>
                </c:pt>
                <c:pt idx="47">
                  <c:v>235.0</c:v>
                </c:pt>
                <c:pt idx="48">
                  <c:v>240.0</c:v>
                </c:pt>
                <c:pt idx="49">
                  <c:v>245.0</c:v>
                </c:pt>
                <c:pt idx="50">
                  <c:v>250.0</c:v>
                </c:pt>
                <c:pt idx="51">
                  <c:v>255.0</c:v>
                </c:pt>
                <c:pt idx="52">
                  <c:v>260.0</c:v>
                </c:pt>
                <c:pt idx="53">
                  <c:v>265.0</c:v>
                </c:pt>
                <c:pt idx="54">
                  <c:v>270.0</c:v>
                </c:pt>
                <c:pt idx="55">
                  <c:v>275.0</c:v>
                </c:pt>
                <c:pt idx="56">
                  <c:v>280.0</c:v>
                </c:pt>
                <c:pt idx="57">
                  <c:v>285.0</c:v>
                </c:pt>
                <c:pt idx="58">
                  <c:v>290.0</c:v>
                </c:pt>
                <c:pt idx="59">
                  <c:v>295.0</c:v>
                </c:pt>
                <c:pt idx="60">
                  <c:v>300.0</c:v>
                </c:pt>
                <c:pt idx="61">
                  <c:v>305.0</c:v>
                </c:pt>
                <c:pt idx="62">
                  <c:v>310.0</c:v>
                </c:pt>
                <c:pt idx="63">
                  <c:v>315.0</c:v>
                </c:pt>
                <c:pt idx="64">
                  <c:v>320.0</c:v>
                </c:pt>
                <c:pt idx="65">
                  <c:v>325.0</c:v>
                </c:pt>
                <c:pt idx="66">
                  <c:v>330.0</c:v>
                </c:pt>
                <c:pt idx="67">
                  <c:v>335.0</c:v>
                </c:pt>
                <c:pt idx="68">
                  <c:v>340.0</c:v>
                </c:pt>
                <c:pt idx="69">
                  <c:v>345.0</c:v>
                </c:pt>
                <c:pt idx="70">
                  <c:v>350.0</c:v>
                </c:pt>
                <c:pt idx="71">
                  <c:v>355.0</c:v>
                </c:pt>
                <c:pt idx="72">
                  <c:v>360.0</c:v>
                </c:pt>
                <c:pt idx="73">
                  <c:v>365.0</c:v>
                </c:pt>
                <c:pt idx="74">
                  <c:v>375.0</c:v>
                </c:pt>
                <c:pt idx="75">
                  <c:v>380.0</c:v>
                </c:pt>
                <c:pt idx="76">
                  <c:v>385.0</c:v>
                </c:pt>
                <c:pt idx="77">
                  <c:v>390.0</c:v>
                </c:pt>
                <c:pt idx="78">
                  <c:v>395.0</c:v>
                </c:pt>
                <c:pt idx="79">
                  <c:v>400.0</c:v>
                </c:pt>
                <c:pt idx="80">
                  <c:v>405.0</c:v>
                </c:pt>
                <c:pt idx="81">
                  <c:v>410.0</c:v>
                </c:pt>
                <c:pt idx="82">
                  <c:v>415.0</c:v>
                </c:pt>
                <c:pt idx="83">
                  <c:v>420.0</c:v>
                </c:pt>
                <c:pt idx="84">
                  <c:v>425.0</c:v>
                </c:pt>
                <c:pt idx="85">
                  <c:v>430.0</c:v>
                </c:pt>
                <c:pt idx="86">
                  <c:v>435.0</c:v>
                </c:pt>
                <c:pt idx="87">
                  <c:v>440.0</c:v>
                </c:pt>
                <c:pt idx="88">
                  <c:v>445.0</c:v>
                </c:pt>
                <c:pt idx="89">
                  <c:v>450.0</c:v>
                </c:pt>
                <c:pt idx="90">
                  <c:v>455.0</c:v>
                </c:pt>
                <c:pt idx="91">
                  <c:v>460.0</c:v>
                </c:pt>
                <c:pt idx="92">
                  <c:v>465.0</c:v>
                </c:pt>
                <c:pt idx="93">
                  <c:v>470.0</c:v>
                </c:pt>
                <c:pt idx="94">
                  <c:v>475.0</c:v>
                </c:pt>
                <c:pt idx="95">
                  <c:v>490.0</c:v>
                </c:pt>
                <c:pt idx="96">
                  <c:v>495.0</c:v>
                </c:pt>
                <c:pt idx="97">
                  <c:v>500.0</c:v>
                </c:pt>
                <c:pt idx="98">
                  <c:v>505.0</c:v>
                </c:pt>
                <c:pt idx="99">
                  <c:v>510.0</c:v>
                </c:pt>
                <c:pt idx="100">
                  <c:v>515.0</c:v>
                </c:pt>
                <c:pt idx="101">
                  <c:v>520.0</c:v>
                </c:pt>
                <c:pt idx="102">
                  <c:v>525.0</c:v>
                </c:pt>
                <c:pt idx="103">
                  <c:v>530.0</c:v>
                </c:pt>
                <c:pt idx="104">
                  <c:v>535.0</c:v>
                </c:pt>
                <c:pt idx="105">
                  <c:v>540.0</c:v>
                </c:pt>
                <c:pt idx="106">
                  <c:v>545.0</c:v>
                </c:pt>
                <c:pt idx="107">
                  <c:v>590.0</c:v>
                </c:pt>
                <c:pt idx="108">
                  <c:v>595.0</c:v>
                </c:pt>
                <c:pt idx="109">
                  <c:v>600.0</c:v>
                </c:pt>
                <c:pt idx="110">
                  <c:v>605.0</c:v>
                </c:pt>
                <c:pt idx="111">
                  <c:v>610.0</c:v>
                </c:pt>
                <c:pt idx="112">
                  <c:v>615.0</c:v>
                </c:pt>
                <c:pt idx="113">
                  <c:v>620.0</c:v>
                </c:pt>
                <c:pt idx="114">
                  <c:v>625.0</c:v>
                </c:pt>
                <c:pt idx="115">
                  <c:v>630.0</c:v>
                </c:pt>
                <c:pt idx="116">
                  <c:v>635.0</c:v>
                </c:pt>
                <c:pt idx="117">
                  <c:v>640.0</c:v>
                </c:pt>
                <c:pt idx="118">
                  <c:v>645.0</c:v>
                </c:pt>
                <c:pt idx="119">
                  <c:v>650.0</c:v>
                </c:pt>
                <c:pt idx="120">
                  <c:v>655.0</c:v>
                </c:pt>
                <c:pt idx="121">
                  <c:v>660.0</c:v>
                </c:pt>
                <c:pt idx="122">
                  <c:v>665.0</c:v>
                </c:pt>
                <c:pt idx="123">
                  <c:v>670.0</c:v>
                </c:pt>
                <c:pt idx="124">
                  <c:v>675.0</c:v>
                </c:pt>
                <c:pt idx="125">
                  <c:v>680.0</c:v>
                </c:pt>
                <c:pt idx="126">
                  <c:v>685.0</c:v>
                </c:pt>
                <c:pt idx="127">
                  <c:v>690.0</c:v>
                </c:pt>
                <c:pt idx="128">
                  <c:v>695.0</c:v>
                </c:pt>
                <c:pt idx="129">
                  <c:v>700.0</c:v>
                </c:pt>
                <c:pt idx="130">
                  <c:v>705.0</c:v>
                </c:pt>
                <c:pt idx="131">
                  <c:v>710.0</c:v>
                </c:pt>
                <c:pt idx="132">
                  <c:v>715.0</c:v>
                </c:pt>
                <c:pt idx="133">
                  <c:v>720.0</c:v>
                </c:pt>
                <c:pt idx="134">
                  <c:v>725.0</c:v>
                </c:pt>
              </c:numCache>
            </c:numRef>
          </c:xVal>
          <c:yVal>
            <c:numRef>
              <c:f>dati_selezione_archi_Analisi_av!$J$2:$J$136</c:f>
              <c:numCache>
                <c:formatCode>General</c:formatCode>
                <c:ptCount val="135"/>
                <c:pt idx="1">
                  <c:v>22.2971538974882</c:v>
                </c:pt>
                <c:pt idx="2">
                  <c:v>19.5306900816929</c:v>
                </c:pt>
                <c:pt idx="3">
                  <c:v>11.1965000834044</c:v>
                </c:pt>
                <c:pt idx="4">
                  <c:v>15.2158209221605</c:v>
                </c:pt>
                <c:pt idx="5">
                  <c:v>12.1902806020652</c:v>
                </c:pt>
                <c:pt idx="6">
                  <c:v>32.0667905828321</c:v>
                </c:pt>
                <c:pt idx="7">
                  <c:v>28.8629033652667</c:v>
                </c:pt>
                <c:pt idx="8">
                  <c:v>19.94821023564091</c:v>
                </c:pt>
                <c:pt idx="9">
                  <c:v>16.9628011078596</c:v>
                </c:pt>
                <c:pt idx="10">
                  <c:v>23.80202080196701</c:v>
                </c:pt>
                <c:pt idx="11">
                  <c:v>24.44529967468291</c:v>
                </c:pt>
                <c:pt idx="12">
                  <c:v>22.4306536234842</c:v>
                </c:pt>
                <c:pt idx="13">
                  <c:v>22.7549817304874</c:v>
                </c:pt>
                <c:pt idx="14">
                  <c:v>20.6253625470629</c:v>
                </c:pt>
                <c:pt idx="15">
                  <c:v>23.4843215289556</c:v>
                </c:pt>
                <c:pt idx="16">
                  <c:v>20.83042965052188</c:v>
                </c:pt>
                <c:pt idx="17">
                  <c:v>23.6078375001801</c:v>
                </c:pt>
                <c:pt idx="18">
                  <c:v>22.3416578192008</c:v>
                </c:pt>
                <c:pt idx="19">
                  <c:v>23.7659589771584</c:v>
                </c:pt>
                <c:pt idx="20">
                  <c:v>23.4725984117741</c:v>
                </c:pt>
                <c:pt idx="21">
                  <c:v>23.43167626113718</c:v>
                </c:pt>
                <c:pt idx="22">
                  <c:v>21.3444118462942</c:v>
                </c:pt>
                <c:pt idx="23">
                  <c:v>18.5762908318479</c:v>
                </c:pt>
                <c:pt idx="24">
                  <c:v>19.9516049991727</c:v>
                </c:pt>
                <c:pt idx="25">
                  <c:v>15.9781325931427</c:v>
                </c:pt>
                <c:pt idx="26">
                  <c:v>18.1584346276168</c:v>
                </c:pt>
                <c:pt idx="27">
                  <c:v>20.6715280934908</c:v>
                </c:pt>
                <c:pt idx="28">
                  <c:v>22.6064401628623</c:v>
                </c:pt>
                <c:pt idx="29">
                  <c:v>16.7961905408163</c:v>
                </c:pt>
                <c:pt idx="30">
                  <c:v>19.167211870871</c:v>
                </c:pt>
                <c:pt idx="31">
                  <c:v>19.5391808092678</c:v>
                </c:pt>
                <c:pt idx="32">
                  <c:v>19.1768267926631</c:v>
                </c:pt>
                <c:pt idx="33">
                  <c:v>11.6422230388573</c:v>
                </c:pt>
                <c:pt idx="34">
                  <c:v>1.521521138160299</c:v>
                </c:pt>
                <c:pt idx="35">
                  <c:v>2.1588547173563</c:v>
                </c:pt>
                <c:pt idx="36">
                  <c:v>9.019293199873798</c:v>
                </c:pt>
                <c:pt idx="37">
                  <c:v>19.7425814164945</c:v>
                </c:pt>
                <c:pt idx="38">
                  <c:v>15.5109801563851</c:v>
                </c:pt>
                <c:pt idx="39">
                  <c:v>19.21523020674588</c:v>
                </c:pt>
                <c:pt idx="40">
                  <c:v>19.2970860382721</c:v>
                </c:pt>
                <c:pt idx="41">
                  <c:v>16.8212570671219</c:v>
                </c:pt>
                <c:pt idx="42">
                  <c:v>14.1298761336108</c:v>
                </c:pt>
                <c:pt idx="43">
                  <c:v>16.0967843727124</c:v>
                </c:pt>
                <c:pt idx="44">
                  <c:v>11.9626650037045</c:v>
                </c:pt>
                <c:pt idx="45">
                  <c:v>14.5607758255042</c:v>
                </c:pt>
                <c:pt idx="46">
                  <c:v>15.6714576063926</c:v>
                </c:pt>
                <c:pt idx="47">
                  <c:v>12.9001748763291</c:v>
                </c:pt>
                <c:pt idx="48">
                  <c:v>15.6498345542682</c:v>
                </c:pt>
                <c:pt idx="49">
                  <c:v>15.4950894456489</c:v>
                </c:pt>
                <c:pt idx="50">
                  <c:v>16.1410976033881</c:v>
                </c:pt>
                <c:pt idx="51">
                  <c:v>17.6046279654268</c:v>
                </c:pt>
                <c:pt idx="52">
                  <c:v>13.0510087546701</c:v>
                </c:pt>
                <c:pt idx="53">
                  <c:v>14.9218092311131</c:v>
                </c:pt>
                <c:pt idx="54">
                  <c:v>15.163362118379</c:v>
                </c:pt>
                <c:pt idx="55">
                  <c:v>15.0097164224345</c:v>
                </c:pt>
                <c:pt idx="56">
                  <c:v>12.9542066077151</c:v>
                </c:pt>
                <c:pt idx="57">
                  <c:v>12.5117287693188</c:v>
                </c:pt>
                <c:pt idx="58">
                  <c:v>15.4268297024047</c:v>
                </c:pt>
                <c:pt idx="59">
                  <c:v>11.5479304362012</c:v>
                </c:pt>
                <c:pt idx="60">
                  <c:v>17.37373243434768</c:v>
                </c:pt>
                <c:pt idx="61">
                  <c:v>14.8767729740967</c:v>
                </c:pt>
                <c:pt idx="62">
                  <c:v>15.9619178443743</c:v>
                </c:pt>
                <c:pt idx="63">
                  <c:v>16.39309993432321</c:v>
                </c:pt>
                <c:pt idx="64">
                  <c:v>15.0051511663333</c:v>
                </c:pt>
                <c:pt idx="65">
                  <c:v>16.2408983421307</c:v>
                </c:pt>
                <c:pt idx="66">
                  <c:v>14.0223469104094</c:v>
                </c:pt>
                <c:pt idx="67">
                  <c:v>13.6820631599935</c:v>
                </c:pt>
                <c:pt idx="68">
                  <c:v>16.7341767226268</c:v>
                </c:pt>
                <c:pt idx="69">
                  <c:v>12.5584900074701</c:v>
                </c:pt>
                <c:pt idx="70">
                  <c:v>12.5354487259964</c:v>
                </c:pt>
                <c:pt idx="71">
                  <c:v>9.321676653573003</c:v>
                </c:pt>
                <c:pt idx="72">
                  <c:v>4.188006810042493</c:v>
                </c:pt>
                <c:pt idx="73">
                  <c:v>48.90423282600466</c:v>
                </c:pt>
                <c:pt idx="74">
                  <c:v>26.5779818938134</c:v>
                </c:pt>
                <c:pt idx="75">
                  <c:v>15.2377688182899</c:v>
                </c:pt>
                <c:pt idx="76">
                  <c:v>15.06460355401</c:v>
                </c:pt>
                <c:pt idx="77">
                  <c:v>11.7291809399102</c:v>
                </c:pt>
                <c:pt idx="78">
                  <c:v>12.3840313362191</c:v>
                </c:pt>
                <c:pt idx="79">
                  <c:v>6.019828600369902</c:v>
                </c:pt>
                <c:pt idx="80">
                  <c:v>2.446416380366603</c:v>
                </c:pt>
                <c:pt idx="81">
                  <c:v>3.472091027506998</c:v>
                </c:pt>
                <c:pt idx="82">
                  <c:v>-3.313708498984798</c:v>
                </c:pt>
                <c:pt idx="83">
                  <c:v>13.0374472057174</c:v>
                </c:pt>
                <c:pt idx="84">
                  <c:v>3.105484003449298</c:v>
                </c:pt>
                <c:pt idx="85">
                  <c:v>21.3962608858406</c:v>
                </c:pt>
                <c:pt idx="86">
                  <c:v>24.5317714610879</c:v>
                </c:pt>
                <c:pt idx="87">
                  <c:v>15.7198785586789</c:v>
                </c:pt>
                <c:pt idx="88">
                  <c:v>4.9957998500226</c:v>
                </c:pt>
                <c:pt idx="89">
                  <c:v>9.799357646719798</c:v>
                </c:pt>
                <c:pt idx="90">
                  <c:v>9.735086826935</c:v>
                </c:pt>
                <c:pt idx="91">
                  <c:v>10.0712457735355</c:v>
                </c:pt>
                <c:pt idx="92">
                  <c:v>5.894770677078482</c:v>
                </c:pt>
                <c:pt idx="93">
                  <c:v>7.865409060345191</c:v>
                </c:pt>
                <c:pt idx="94">
                  <c:v>18.4078353760541</c:v>
                </c:pt>
                <c:pt idx="95">
                  <c:v>22.806754093326</c:v>
                </c:pt>
                <c:pt idx="96">
                  <c:v>6.125853229641486</c:v>
                </c:pt>
                <c:pt idx="97">
                  <c:v>-5.070635515184797</c:v>
                </c:pt>
                <c:pt idx="98">
                  <c:v>-2.241655819030097</c:v>
                </c:pt>
                <c:pt idx="99">
                  <c:v>5.218512014159302</c:v>
                </c:pt>
                <c:pt idx="100">
                  <c:v>6.985343697311098</c:v>
                </c:pt>
                <c:pt idx="101">
                  <c:v>5.898111359522789</c:v>
                </c:pt>
                <c:pt idx="102">
                  <c:v>-2.663113343143703</c:v>
                </c:pt>
                <c:pt idx="103">
                  <c:v>2.516100421791702</c:v>
                </c:pt>
                <c:pt idx="104">
                  <c:v>4.255133713042202</c:v>
                </c:pt>
                <c:pt idx="105">
                  <c:v>0.189775863344298</c:v>
                </c:pt>
                <c:pt idx="106">
                  <c:v>24.2010101267767</c:v>
                </c:pt>
                <c:pt idx="107">
                  <c:v>-8.39658658259178</c:v>
                </c:pt>
                <c:pt idx="108">
                  <c:v>9.7084042123122</c:v>
                </c:pt>
                <c:pt idx="109">
                  <c:v>11.6915921956264</c:v>
                </c:pt>
                <c:pt idx="110">
                  <c:v>8.686131373595501</c:v>
                </c:pt>
                <c:pt idx="111">
                  <c:v>8.429208991338498</c:v>
                </c:pt>
                <c:pt idx="112">
                  <c:v>7.230241245088901</c:v>
                </c:pt>
                <c:pt idx="113">
                  <c:v>5.080821621119798</c:v>
                </c:pt>
                <c:pt idx="114">
                  <c:v>5.082847414387</c:v>
                </c:pt>
                <c:pt idx="115">
                  <c:v>3.9220074588826</c:v>
                </c:pt>
                <c:pt idx="116">
                  <c:v>3.559943874299702</c:v>
                </c:pt>
                <c:pt idx="117">
                  <c:v>2.594291123294798</c:v>
                </c:pt>
                <c:pt idx="118">
                  <c:v>0.8653182932646</c:v>
                </c:pt>
                <c:pt idx="119">
                  <c:v>-2.141568052119801</c:v>
                </c:pt>
                <c:pt idx="120">
                  <c:v>-0.860421519779202</c:v>
                </c:pt>
                <c:pt idx="121">
                  <c:v>-3.660451083607899</c:v>
                </c:pt>
                <c:pt idx="122">
                  <c:v>11.7681940330044</c:v>
                </c:pt>
                <c:pt idx="123">
                  <c:v>3.407782533210199</c:v>
                </c:pt>
                <c:pt idx="124">
                  <c:v>-5.8213638857092</c:v>
                </c:pt>
                <c:pt idx="125">
                  <c:v>-3.216180648094997</c:v>
                </c:pt>
                <c:pt idx="126">
                  <c:v>-2.819868645790398</c:v>
                </c:pt>
                <c:pt idx="127">
                  <c:v>-0.177514139501699</c:v>
                </c:pt>
                <c:pt idx="128">
                  <c:v>-3.402074695087002</c:v>
                </c:pt>
                <c:pt idx="129">
                  <c:v>-2.2431442142587</c:v>
                </c:pt>
                <c:pt idx="130">
                  <c:v>0.631812484068799</c:v>
                </c:pt>
                <c:pt idx="131">
                  <c:v>-3.378662600998596</c:v>
                </c:pt>
                <c:pt idx="132">
                  <c:v>9.3865760400644</c:v>
                </c:pt>
                <c:pt idx="133">
                  <c:v>29.1608236016436</c:v>
                </c:pt>
                <c:pt idx="134">
                  <c:v>29.79014079417601</c:v>
                </c:pt>
              </c:numCache>
            </c:numRef>
          </c:yVal>
          <c:smooth val="0"/>
        </c:ser>
        <c:ser>
          <c:idx val="7"/>
          <c:order val="7"/>
          <c:spPr>
            <a:ln>
              <a:noFill/>
            </a:ln>
          </c:spPr>
          <c:marker>
            <c:symbol val="circle"/>
            <c:size val="2"/>
            <c:spPr>
              <a:noFill/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errBars>
            <c:errDir val="y"/>
            <c:errBarType val="minus"/>
            <c:errValType val="fixedVal"/>
            <c:noEndCap val="1"/>
            <c:val val="80.0"/>
            <c:spPr>
              <a:ln>
                <a:solidFill>
                  <a:srgbClr val="000000"/>
                </a:solidFill>
              </a:ln>
            </c:spPr>
          </c:errBars>
          <c:xVal>
            <c:numRef>
              <c:f>dati_selezione_archi_Analisi_av!$G$2:$G$136</c:f>
              <c:numCache>
                <c:formatCode>General</c:formatCode>
                <c:ptCount val="135"/>
                <c:pt idx="0">
                  <c:v>0.0</c:v>
                </c:pt>
                <c:pt idx="1">
                  <c:v>5.0</c:v>
                </c:pt>
                <c:pt idx="2">
                  <c:v>10.0</c:v>
                </c:pt>
                <c:pt idx="3">
                  <c:v>15.0</c:v>
                </c:pt>
                <c:pt idx="4">
                  <c:v>20.0</c:v>
                </c:pt>
                <c:pt idx="5">
                  <c:v>25.0</c:v>
                </c:pt>
                <c:pt idx="6">
                  <c:v>30.0</c:v>
                </c:pt>
                <c:pt idx="7">
                  <c:v>35.0</c:v>
                </c:pt>
                <c:pt idx="8">
                  <c:v>40.0</c:v>
                </c:pt>
                <c:pt idx="9">
                  <c:v>45.0</c:v>
                </c:pt>
                <c:pt idx="10">
                  <c:v>50.0</c:v>
                </c:pt>
                <c:pt idx="11">
                  <c:v>55.0</c:v>
                </c:pt>
                <c:pt idx="12">
                  <c:v>60.0</c:v>
                </c:pt>
                <c:pt idx="13">
                  <c:v>65.0</c:v>
                </c:pt>
                <c:pt idx="14">
                  <c:v>70.0</c:v>
                </c:pt>
                <c:pt idx="15">
                  <c:v>75.0</c:v>
                </c:pt>
                <c:pt idx="16">
                  <c:v>80.0</c:v>
                </c:pt>
                <c:pt idx="17">
                  <c:v>85.0</c:v>
                </c:pt>
                <c:pt idx="18">
                  <c:v>90.0</c:v>
                </c:pt>
                <c:pt idx="19">
                  <c:v>95.0</c:v>
                </c:pt>
                <c:pt idx="20">
                  <c:v>100.0</c:v>
                </c:pt>
                <c:pt idx="21">
                  <c:v>105.0</c:v>
                </c:pt>
                <c:pt idx="22">
                  <c:v>110.0</c:v>
                </c:pt>
                <c:pt idx="23">
                  <c:v>115.0</c:v>
                </c:pt>
                <c:pt idx="24">
                  <c:v>120.0</c:v>
                </c:pt>
                <c:pt idx="25">
                  <c:v>125.0</c:v>
                </c:pt>
                <c:pt idx="26">
                  <c:v>130.0</c:v>
                </c:pt>
                <c:pt idx="27">
                  <c:v>135.0</c:v>
                </c:pt>
                <c:pt idx="28">
                  <c:v>140.0</c:v>
                </c:pt>
                <c:pt idx="29">
                  <c:v>145.0</c:v>
                </c:pt>
                <c:pt idx="30">
                  <c:v>150.0</c:v>
                </c:pt>
                <c:pt idx="31">
                  <c:v>155.0</c:v>
                </c:pt>
                <c:pt idx="32">
                  <c:v>160.0</c:v>
                </c:pt>
                <c:pt idx="33">
                  <c:v>165.0</c:v>
                </c:pt>
                <c:pt idx="34">
                  <c:v>170.0</c:v>
                </c:pt>
                <c:pt idx="35">
                  <c:v>175.0</c:v>
                </c:pt>
                <c:pt idx="36">
                  <c:v>180.0</c:v>
                </c:pt>
                <c:pt idx="37">
                  <c:v>185.0</c:v>
                </c:pt>
                <c:pt idx="38">
                  <c:v>190.0</c:v>
                </c:pt>
                <c:pt idx="39">
                  <c:v>195.0</c:v>
                </c:pt>
                <c:pt idx="40">
                  <c:v>200.0</c:v>
                </c:pt>
                <c:pt idx="41">
                  <c:v>205.0</c:v>
                </c:pt>
                <c:pt idx="42">
                  <c:v>210.0</c:v>
                </c:pt>
                <c:pt idx="43">
                  <c:v>215.0</c:v>
                </c:pt>
                <c:pt idx="44">
                  <c:v>220.0</c:v>
                </c:pt>
                <c:pt idx="45">
                  <c:v>225.0</c:v>
                </c:pt>
                <c:pt idx="46">
                  <c:v>230.0</c:v>
                </c:pt>
                <c:pt idx="47">
                  <c:v>235.0</c:v>
                </c:pt>
                <c:pt idx="48">
                  <c:v>240.0</c:v>
                </c:pt>
                <c:pt idx="49">
                  <c:v>245.0</c:v>
                </c:pt>
                <c:pt idx="50">
                  <c:v>250.0</c:v>
                </c:pt>
                <c:pt idx="51">
                  <c:v>255.0</c:v>
                </c:pt>
                <c:pt idx="52">
                  <c:v>260.0</c:v>
                </c:pt>
                <c:pt idx="53">
                  <c:v>265.0</c:v>
                </c:pt>
                <c:pt idx="54">
                  <c:v>270.0</c:v>
                </c:pt>
                <c:pt idx="55">
                  <c:v>275.0</c:v>
                </c:pt>
                <c:pt idx="56">
                  <c:v>280.0</c:v>
                </c:pt>
                <c:pt idx="57">
                  <c:v>285.0</c:v>
                </c:pt>
                <c:pt idx="58">
                  <c:v>290.0</c:v>
                </c:pt>
                <c:pt idx="59">
                  <c:v>295.0</c:v>
                </c:pt>
                <c:pt idx="60">
                  <c:v>300.0</c:v>
                </c:pt>
                <c:pt idx="61">
                  <c:v>305.0</c:v>
                </c:pt>
                <c:pt idx="62">
                  <c:v>310.0</c:v>
                </c:pt>
                <c:pt idx="63">
                  <c:v>315.0</c:v>
                </c:pt>
                <c:pt idx="64">
                  <c:v>320.0</c:v>
                </c:pt>
                <c:pt idx="65">
                  <c:v>325.0</c:v>
                </c:pt>
                <c:pt idx="66">
                  <c:v>330.0</c:v>
                </c:pt>
                <c:pt idx="67">
                  <c:v>335.0</c:v>
                </c:pt>
                <c:pt idx="68">
                  <c:v>340.0</c:v>
                </c:pt>
                <c:pt idx="69">
                  <c:v>345.0</c:v>
                </c:pt>
                <c:pt idx="70">
                  <c:v>350.0</c:v>
                </c:pt>
                <c:pt idx="71">
                  <c:v>355.0</c:v>
                </c:pt>
                <c:pt idx="72">
                  <c:v>360.0</c:v>
                </c:pt>
                <c:pt idx="73">
                  <c:v>365.0</c:v>
                </c:pt>
                <c:pt idx="74">
                  <c:v>375.0</c:v>
                </c:pt>
                <c:pt idx="75">
                  <c:v>380.0</c:v>
                </c:pt>
                <c:pt idx="76">
                  <c:v>385.0</c:v>
                </c:pt>
                <c:pt idx="77">
                  <c:v>390.0</c:v>
                </c:pt>
                <c:pt idx="78">
                  <c:v>395.0</c:v>
                </c:pt>
                <c:pt idx="79">
                  <c:v>400.0</c:v>
                </c:pt>
                <c:pt idx="80">
                  <c:v>405.0</c:v>
                </c:pt>
                <c:pt idx="81">
                  <c:v>410.0</c:v>
                </c:pt>
                <c:pt idx="82">
                  <c:v>415.0</c:v>
                </c:pt>
                <c:pt idx="83">
                  <c:v>420.0</c:v>
                </c:pt>
                <c:pt idx="84">
                  <c:v>425.0</c:v>
                </c:pt>
                <c:pt idx="85">
                  <c:v>430.0</c:v>
                </c:pt>
                <c:pt idx="86">
                  <c:v>435.0</c:v>
                </c:pt>
                <c:pt idx="87">
                  <c:v>440.0</c:v>
                </c:pt>
                <c:pt idx="88">
                  <c:v>445.0</c:v>
                </c:pt>
                <c:pt idx="89">
                  <c:v>450.0</c:v>
                </c:pt>
                <c:pt idx="90">
                  <c:v>455.0</c:v>
                </c:pt>
                <c:pt idx="91">
                  <c:v>460.0</c:v>
                </c:pt>
                <c:pt idx="92">
                  <c:v>465.0</c:v>
                </c:pt>
                <c:pt idx="93">
                  <c:v>470.0</c:v>
                </c:pt>
                <c:pt idx="94">
                  <c:v>475.0</c:v>
                </c:pt>
                <c:pt idx="95">
                  <c:v>490.0</c:v>
                </c:pt>
                <c:pt idx="96">
                  <c:v>495.0</c:v>
                </c:pt>
                <c:pt idx="97">
                  <c:v>500.0</c:v>
                </c:pt>
                <c:pt idx="98">
                  <c:v>505.0</c:v>
                </c:pt>
                <c:pt idx="99">
                  <c:v>510.0</c:v>
                </c:pt>
                <c:pt idx="100">
                  <c:v>515.0</c:v>
                </c:pt>
                <c:pt idx="101">
                  <c:v>520.0</c:v>
                </c:pt>
                <c:pt idx="102">
                  <c:v>525.0</c:v>
                </c:pt>
                <c:pt idx="103">
                  <c:v>530.0</c:v>
                </c:pt>
                <c:pt idx="104">
                  <c:v>535.0</c:v>
                </c:pt>
                <c:pt idx="105">
                  <c:v>540.0</c:v>
                </c:pt>
                <c:pt idx="106">
                  <c:v>545.0</c:v>
                </c:pt>
                <c:pt idx="107">
                  <c:v>590.0</c:v>
                </c:pt>
                <c:pt idx="108">
                  <c:v>595.0</c:v>
                </c:pt>
                <c:pt idx="109">
                  <c:v>600.0</c:v>
                </c:pt>
                <c:pt idx="110">
                  <c:v>605.0</c:v>
                </c:pt>
                <c:pt idx="111">
                  <c:v>610.0</c:v>
                </c:pt>
                <c:pt idx="112">
                  <c:v>615.0</c:v>
                </c:pt>
                <c:pt idx="113">
                  <c:v>620.0</c:v>
                </c:pt>
                <c:pt idx="114">
                  <c:v>625.0</c:v>
                </c:pt>
                <c:pt idx="115">
                  <c:v>630.0</c:v>
                </c:pt>
                <c:pt idx="116">
                  <c:v>635.0</c:v>
                </c:pt>
                <c:pt idx="117">
                  <c:v>640.0</c:v>
                </c:pt>
                <c:pt idx="118">
                  <c:v>645.0</c:v>
                </c:pt>
                <c:pt idx="119">
                  <c:v>650.0</c:v>
                </c:pt>
                <c:pt idx="120">
                  <c:v>655.0</c:v>
                </c:pt>
                <c:pt idx="121">
                  <c:v>660.0</c:v>
                </c:pt>
                <c:pt idx="122">
                  <c:v>665.0</c:v>
                </c:pt>
                <c:pt idx="123">
                  <c:v>670.0</c:v>
                </c:pt>
                <c:pt idx="124">
                  <c:v>675.0</c:v>
                </c:pt>
                <c:pt idx="125">
                  <c:v>680.0</c:v>
                </c:pt>
                <c:pt idx="126">
                  <c:v>685.0</c:v>
                </c:pt>
                <c:pt idx="127">
                  <c:v>690.0</c:v>
                </c:pt>
                <c:pt idx="128">
                  <c:v>695.0</c:v>
                </c:pt>
                <c:pt idx="129">
                  <c:v>700.0</c:v>
                </c:pt>
                <c:pt idx="130">
                  <c:v>705.0</c:v>
                </c:pt>
                <c:pt idx="131">
                  <c:v>710.0</c:v>
                </c:pt>
                <c:pt idx="132">
                  <c:v>715.0</c:v>
                </c:pt>
                <c:pt idx="133">
                  <c:v>720.0</c:v>
                </c:pt>
                <c:pt idx="134">
                  <c:v>725.0</c:v>
                </c:pt>
              </c:numCache>
            </c:numRef>
          </c:xVal>
          <c:yVal>
            <c:numRef>
              <c:f>dati_selezione_archi_Analisi_av!$AD$2:$AD$136</c:f>
              <c:numCache>
                <c:formatCode>General</c:formatCode>
                <c:ptCount val="135"/>
                <c:pt idx="2">
                  <c:v>80.0</c:v>
                </c:pt>
                <c:pt idx="12">
                  <c:v>80.0</c:v>
                </c:pt>
                <c:pt idx="16">
                  <c:v>80.0</c:v>
                </c:pt>
                <c:pt idx="24">
                  <c:v>80.0</c:v>
                </c:pt>
                <c:pt idx="32">
                  <c:v>80.0</c:v>
                </c:pt>
                <c:pt idx="34">
                  <c:v>80.0</c:v>
                </c:pt>
                <c:pt idx="64">
                  <c:v>80.0</c:v>
                </c:pt>
                <c:pt idx="97">
                  <c:v>80.0</c:v>
                </c:pt>
                <c:pt idx="110">
                  <c:v>80.0</c:v>
                </c:pt>
                <c:pt idx="112">
                  <c:v>80.0</c:v>
                </c:pt>
                <c:pt idx="122">
                  <c:v>80.0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4051624"/>
        <c:axId val="-2054046184"/>
      </c:scatterChart>
      <c:valAx>
        <c:axId val="-2054051624"/>
        <c:scaling>
          <c:orientation val="minMax"/>
          <c:max val="7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Length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54046184"/>
        <c:crosses val="autoZero"/>
        <c:crossBetween val="midCat"/>
        <c:majorUnit val="50.0"/>
      </c:valAx>
      <c:valAx>
        <c:axId val="-2054046184"/>
        <c:scaling>
          <c:orientation val="minMax"/>
          <c:max val="7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Average vehicle speed (km/h)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54051624"/>
        <c:crosses val="autoZero"/>
        <c:crossBetween val="midCat"/>
      </c:valAx>
      <c:spPr>
        <a:ln>
          <a:solidFill>
            <a:schemeClr val="bg1">
              <a:lumMod val="7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>
          <a:solidFill>
            <a:srgbClr val="000000"/>
          </a:solidFill>
          <a:latin typeface="Helvetica"/>
          <a:cs typeface="Helvetica"/>
        </a:defRPr>
      </a:pPr>
      <a:endParaRPr lang="it-IT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9804CFBF-4F82-0C4B-A9BC-0FF11E7B5294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081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423A9FCC-AB0F-5D41-A2E1-226BFBA377B8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6037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8274A-83C0-834F-A0E7-82507EA5E619}" type="slidenum">
              <a:rPr lang="it-IT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1</a:t>
            </a:fld>
            <a:endParaRPr lang="it-IT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8428-8A73-FA44-BB6C-0D7A26D6A76D}" type="slidenum">
              <a:rPr lang="it-IT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11</a:t>
            </a:fld>
            <a:endParaRPr lang="it-IT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8428-8A73-FA44-BB6C-0D7A26D6A76D}" type="slidenum">
              <a:rPr lang="it-IT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12</a:t>
            </a:fld>
            <a:endParaRPr lang="it-IT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8428-8A73-FA44-BB6C-0D7A26D6A76D}" type="slidenum">
              <a:rPr lang="it-IT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13</a:t>
            </a:fld>
            <a:endParaRPr lang="it-IT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8428-8A73-FA44-BB6C-0D7A26D6A76D}" type="slidenum">
              <a:rPr lang="it-IT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14</a:t>
            </a:fld>
            <a:endParaRPr lang="it-IT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The </a:t>
            </a:r>
            <a:r>
              <a:rPr lang="it-IT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solutions</a:t>
            </a:r>
            <a:r>
              <a:rPr lang="it-IT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pink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curve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is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endParaRPr lang="it-IT" dirty="0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8428-8A73-FA44-BB6C-0D7A26D6A76D}" type="slidenum">
              <a:rPr lang="it-IT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15</a:t>
            </a:fld>
            <a:endParaRPr lang="it-IT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The </a:t>
            </a:r>
            <a:r>
              <a:rPr lang="it-IT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solutions</a:t>
            </a:r>
            <a:r>
              <a:rPr lang="it-IT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pink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curve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is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endParaRPr lang="it-IT" dirty="0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8428-8A73-FA44-BB6C-0D7A26D6A76D}" type="slidenum">
              <a:rPr lang="it-IT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16</a:t>
            </a:fld>
            <a:endParaRPr lang="it-IT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The </a:t>
            </a:r>
            <a:r>
              <a:rPr lang="it-IT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solutions</a:t>
            </a:r>
            <a:r>
              <a:rPr lang="it-IT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pink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curve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is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endParaRPr lang="it-IT" dirty="0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8428-8A73-FA44-BB6C-0D7A26D6A76D}" type="slidenum">
              <a:rPr lang="it-IT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17</a:t>
            </a:fld>
            <a:endParaRPr lang="it-IT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The </a:t>
            </a:r>
            <a:r>
              <a:rPr lang="it-IT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solutions</a:t>
            </a:r>
            <a:r>
              <a:rPr lang="it-IT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pink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curve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is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endParaRPr lang="it-IT" dirty="0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8428-8A73-FA44-BB6C-0D7A26D6A76D}" type="slidenum">
              <a:rPr lang="it-IT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18</a:t>
            </a:fld>
            <a:endParaRPr lang="it-IT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The </a:t>
            </a:r>
            <a:r>
              <a:rPr lang="it-IT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solutions</a:t>
            </a:r>
            <a:r>
              <a:rPr lang="it-IT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pink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curve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is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endParaRPr lang="it-IT" dirty="0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Insomma la tecnologia offre: più dati, con più alto contenuto di informazione; più tecnologia per controllo</a:t>
            </a:r>
            <a:r>
              <a:rPr lang="it-IT" baseline="0" dirty="0" smtClean="0"/>
              <a:t> e regolazione del sistema e delle sue componenti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9475B-8A3E-744B-94B8-3D17CF00A3D3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ITS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became</a:t>
            </a:r>
            <a:r>
              <a:rPr lang="it-IT" dirty="0" smtClean="0"/>
              <a:t> a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popular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concept</a:t>
            </a:r>
            <a:endParaRPr lang="it-IT" baseline="0" dirty="0" smtClean="0"/>
          </a:p>
          <a:p>
            <a:r>
              <a:rPr lang="it-IT" baseline="0" dirty="0" err="1" smtClean="0"/>
              <a:t>However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there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often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misleading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definition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as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application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ICT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transport</a:t>
            </a:r>
            <a:r>
              <a:rPr lang="it-IT" baseline="0" dirty="0" smtClean="0"/>
              <a:t>. A more </a:t>
            </a:r>
            <a:r>
              <a:rPr lang="it-IT" baseline="0" dirty="0" err="1" smtClean="0"/>
              <a:t>correct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definition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should</a:t>
            </a:r>
            <a:r>
              <a:rPr lang="it-IT" baseline="0" dirty="0" smtClean="0"/>
              <a:t> start </a:t>
            </a:r>
            <a:r>
              <a:rPr lang="it-IT" baseline="0" dirty="0" err="1" smtClean="0"/>
              <a:t>from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spund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understanding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transport</a:t>
            </a:r>
            <a:r>
              <a:rPr lang="it-IT" baseline="0" dirty="0" smtClean="0"/>
              <a:t> system.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AF73E-C816-0D42-93D2-CE58B2B342EE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8428-8A73-FA44-BB6C-0D7A26D6A76D}" type="slidenum">
              <a:rPr lang="it-IT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2</a:t>
            </a:fld>
            <a:endParaRPr lang="it-IT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Esiste però nel contempo anche un gran numero di problemi ancora da risolvere.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9475B-8A3E-744B-94B8-3D17CF00A3D3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8428-8A73-FA44-BB6C-0D7A26D6A76D}" type="slidenum">
              <a:rPr lang="it-IT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23</a:t>
            </a:fld>
            <a:endParaRPr lang="it-IT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8428-8A73-FA44-BB6C-0D7A26D6A76D}" type="slidenum">
              <a:rPr lang="it-IT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24</a:t>
            </a:fld>
            <a:endParaRPr lang="it-IT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8428-8A73-FA44-BB6C-0D7A26D6A76D}" type="slidenum">
              <a:rPr lang="it-IT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26</a:t>
            </a:fld>
            <a:endParaRPr lang="it-IT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8428-8A73-FA44-BB6C-0D7A26D6A76D}" type="slidenum">
              <a:rPr lang="it-IT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27</a:t>
            </a:fld>
            <a:endParaRPr lang="it-IT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8428-8A73-FA44-BB6C-0D7A26D6A76D}" type="slidenum">
              <a:rPr lang="it-IT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28</a:t>
            </a:fld>
            <a:endParaRPr lang="it-IT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ADD HERE: AVERAGE STANDARD DEVIATION (</a:t>
            </a:r>
            <a:r>
              <a:rPr lang="it-IT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by</a:t>
            </a:r>
            <a:r>
              <a:rPr lang="it-IT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Natalia), </a:t>
            </a:r>
            <a:r>
              <a:rPr lang="it-IT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AVERAGE COEFFICIENT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OF VARIATION OF SPEED ON LINKS IN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1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MONTH OBSERVATIONS</a:t>
            </a:r>
            <a:endParaRPr lang="it-IT" dirty="0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8428-8A73-FA44-BB6C-0D7A26D6A76D}" type="slidenum">
              <a:rPr lang="it-IT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29</a:t>
            </a:fld>
            <a:endParaRPr lang="it-IT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ADD HERE: AVERAGE STANDARD DEVIATION (</a:t>
            </a:r>
            <a:r>
              <a:rPr lang="it-IT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by</a:t>
            </a:r>
            <a:r>
              <a:rPr lang="it-IT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Natalia), </a:t>
            </a:r>
            <a:r>
              <a:rPr lang="it-IT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AVERAGE COEFFICIENT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OF VARIATION OF SPEED ON LINKS IN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1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MONTH OBSERVATIONS</a:t>
            </a:r>
            <a:endParaRPr lang="it-IT" dirty="0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8428-8A73-FA44-BB6C-0D7A26D6A76D}" type="slidenum">
              <a:rPr lang="it-IT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30</a:t>
            </a:fld>
            <a:endParaRPr lang="it-IT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On a road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artery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725m long, </a:t>
            </a:r>
            <a:r>
              <a:rPr lang="it-IT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about</a:t>
            </a:r>
            <a:r>
              <a:rPr lang="it-IT" baseline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75,000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point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and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speed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measures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have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been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collected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during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one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month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of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observations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.</a:t>
            </a:r>
          </a:p>
          <a:p>
            <a:pPr eaLnBrk="1" hangingPunct="1"/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The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average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value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of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spped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on the link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is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about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32 km/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h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. The standard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deviation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of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measures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collected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on 5m long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segments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is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on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average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19.9 km/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h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and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ranges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from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6.8 km/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h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and 55.3km/h.</a:t>
            </a:r>
          </a:p>
          <a:p>
            <a:pPr eaLnBrk="1" hangingPunct="1"/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Local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minima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of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speed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suggest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segmentation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into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several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shorter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links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.</a:t>
            </a:r>
            <a:endParaRPr lang="it-IT" dirty="0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8428-8A73-FA44-BB6C-0D7A26D6A76D}" type="slidenum">
              <a:rPr lang="it-IT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31</a:t>
            </a:fld>
            <a:endParaRPr lang="it-IT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On a road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artery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725m long, </a:t>
            </a:r>
            <a:r>
              <a:rPr lang="it-IT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about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75,000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point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and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speed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measures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have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been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collected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during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one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month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of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observations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.</a:t>
            </a:r>
          </a:p>
          <a:p>
            <a:pPr eaLnBrk="1" hangingPunct="1"/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The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average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value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of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spped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on the link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is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about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32 km/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h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. The standard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deviation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of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measures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collected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on 5m long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segments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is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on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average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19.9 km/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h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and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ranges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from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6.8 km/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h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and 55.3km/h.</a:t>
            </a:r>
          </a:p>
          <a:p>
            <a:pPr eaLnBrk="1" hangingPunct="1"/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Local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minima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of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speed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suggest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segmentation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into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several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shorter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it-IT" baseline="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links</a:t>
            </a:r>
            <a:r>
              <a:rPr lang="it-IT" baseline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.</a:t>
            </a:r>
            <a:endParaRPr lang="it-IT" dirty="0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8428-8A73-FA44-BB6C-0D7A26D6A76D}" type="slidenum">
              <a:rPr lang="it-IT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32</a:t>
            </a:fld>
            <a:endParaRPr lang="it-IT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8428-8A73-FA44-BB6C-0D7A26D6A76D}" type="slidenum">
              <a:rPr lang="it-IT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4</a:t>
            </a:fld>
            <a:endParaRPr lang="it-IT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8428-8A73-FA44-BB6C-0D7A26D6A76D}" type="slidenum">
              <a:rPr lang="it-IT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33</a:t>
            </a:fld>
            <a:endParaRPr lang="it-IT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8428-8A73-FA44-BB6C-0D7A26D6A76D}" type="slidenum">
              <a:rPr lang="it-IT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34</a:t>
            </a:fld>
            <a:endParaRPr lang="it-IT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8428-8A73-FA44-BB6C-0D7A26D6A76D}" type="slidenum">
              <a:rPr lang="it-IT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35</a:t>
            </a:fld>
            <a:endParaRPr lang="it-IT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8428-8A73-FA44-BB6C-0D7A26D6A76D}" type="slidenum">
              <a:rPr lang="it-IT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36</a:t>
            </a:fld>
            <a:endParaRPr lang="it-IT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The picture shows how the ITS interacts with real environment,</a:t>
            </a:r>
            <a:r>
              <a:rPr lang="en-US" baseline="0" noProof="0" dirty="0" smtClean="0"/>
              <a:t> where transport system is composed by user, infrastructure and vehicles (that is, as a whole, traffic). A set of sensors monitor traffic and environment and feed the monitoring system with real-time data. Monitoring system is composed by sensors, database, and algorithms that process these data to identify the traffic state. ITS are complemented by a simulation system which provides a more elaborated picture of the traffic and can predict future conditions in the short term. Monitoring system and simulation system makes a </a:t>
            </a:r>
            <a:r>
              <a:rPr lang="en-US" b="1" baseline="0" noProof="0" dirty="0" smtClean="0"/>
              <a:t>Decision Support System</a:t>
            </a:r>
            <a:r>
              <a:rPr lang="en-US" baseline="0" noProof="0" dirty="0" smtClean="0"/>
              <a:t>, which assists the operator in his task of surveillance and control. </a:t>
            </a:r>
          </a:p>
          <a:p>
            <a:r>
              <a:rPr lang="en-US" baseline="0" noProof="0" dirty="0" smtClean="0"/>
              <a:t>However, the ITS is designed for acting on the traffic system even autonomously and it does this through two feed-back loops.</a:t>
            </a:r>
          </a:p>
          <a:p>
            <a:r>
              <a:rPr lang="en-US" baseline="0" noProof="0" dirty="0" smtClean="0"/>
              <a:t>One is the </a:t>
            </a:r>
            <a:r>
              <a:rPr lang="en-US" b="1" baseline="0" noProof="0" dirty="0" smtClean="0"/>
              <a:t>Information system</a:t>
            </a:r>
            <a:r>
              <a:rPr lang="en-US" baseline="0" noProof="0" dirty="0" smtClean="0"/>
              <a:t>, which acts on the users improving their knowledge on current and future traffic conditions. Actuators of the information system  are Variable Message Signs, On-Board real-time always connected navigators, Internet portals.</a:t>
            </a:r>
          </a:p>
          <a:p>
            <a:r>
              <a:rPr lang="en-US" baseline="0" noProof="0" dirty="0" smtClean="0"/>
              <a:t>The second loop involves the </a:t>
            </a:r>
            <a:r>
              <a:rPr lang="en-US" b="1" baseline="0" noProof="0" dirty="0" smtClean="0"/>
              <a:t>Management system</a:t>
            </a:r>
            <a:r>
              <a:rPr lang="en-US" b="0" baseline="0" noProof="0" dirty="0" smtClean="0"/>
              <a:t>, which acts on the traffic system through traffic lights, access control, lane control and so on.</a:t>
            </a:r>
          </a:p>
          <a:p>
            <a:r>
              <a:rPr lang="en-US" b="0" baseline="0" noProof="0" dirty="0" smtClean="0"/>
              <a:t>Thus each of these is a classic feed-back loop of the automatic control theory: sensors, processing, actuator; modification of the real system, </a:t>
            </a:r>
            <a:r>
              <a:rPr lang="en-US" b="0" baseline="0" noProof="0" dirty="0" err="1" smtClean="0"/>
              <a:t>decection</a:t>
            </a:r>
            <a:r>
              <a:rPr lang="en-US" b="0" baseline="0" noProof="0" dirty="0" smtClean="0"/>
              <a:t> of the modified state by the sensors, processing of new actions, and so on.</a:t>
            </a:r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AF73E-C816-0D42-93D2-CE58B2B342EE}" type="slidenum">
              <a:rPr lang="it-IT" smtClean="0"/>
              <a:pPr/>
              <a:t>37</a:t>
            </a:fld>
            <a:endParaRPr 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can </a:t>
            </a:r>
            <a:r>
              <a:rPr lang="it-IT" dirty="0" err="1" smtClean="0"/>
              <a:t>understand</a:t>
            </a:r>
            <a:r>
              <a:rPr lang="it-IT" dirty="0" smtClean="0"/>
              <a:t> </a:t>
            </a:r>
            <a:r>
              <a:rPr lang="it-IT" dirty="0" err="1" smtClean="0"/>
              <a:t>how</a:t>
            </a:r>
            <a:r>
              <a:rPr lang="it-IT" dirty="0" smtClean="0"/>
              <a:t> the </a:t>
            </a:r>
            <a:r>
              <a:rPr lang="it-IT" dirty="0" err="1" smtClean="0"/>
              <a:t>real</a:t>
            </a:r>
            <a:r>
              <a:rPr lang="it-IT" dirty="0" smtClean="0"/>
              <a:t> </a:t>
            </a:r>
            <a:r>
              <a:rPr lang="it-IT" dirty="0" err="1" smtClean="0"/>
              <a:t>system</a:t>
            </a:r>
            <a:r>
              <a:rPr lang="it-IT" dirty="0" smtClean="0"/>
              <a:t> </a:t>
            </a:r>
            <a:r>
              <a:rPr lang="it-IT" dirty="0" err="1" smtClean="0"/>
              <a:t>works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be </a:t>
            </a:r>
            <a:r>
              <a:rPr lang="it-IT" dirty="0" err="1" smtClean="0"/>
              <a:t>able</a:t>
            </a:r>
            <a:r>
              <a:rPr lang="it-IT" dirty="0" smtClean="0"/>
              <a:t> to </a:t>
            </a:r>
            <a:r>
              <a:rPr lang="it-IT" dirty="0" err="1" smtClean="0"/>
              <a:t>predict</a:t>
            </a:r>
            <a:r>
              <a:rPr lang="it-IT" dirty="0" smtClean="0"/>
              <a:t> </a:t>
            </a:r>
            <a:r>
              <a:rPr lang="it-IT" dirty="0" err="1" smtClean="0"/>
              <a:t>its</a:t>
            </a:r>
            <a:r>
              <a:rPr lang="it-IT" dirty="0" smtClean="0"/>
              <a:t> future state and control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toward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desired</a:t>
            </a:r>
            <a:r>
              <a:rPr lang="it-IT" baseline="0" dirty="0" smtClean="0"/>
              <a:t> state.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9475B-8A3E-744B-94B8-3D17CF00A3D3}" type="slidenum">
              <a:rPr lang="it-IT" smtClean="0"/>
              <a:pPr/>
              <a:t>38</a:t>
            </a:fld>
            <a:endParaRPr 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8274A-83C0-834F-A0E7-82507EA5E619}" type="slidenum">
              <a:rPr lang="it-IT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39</a:t>
            </a:fld>
            <a:endParaRPr lang="it-IT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8428-8A73-FA44-BB6C-0D7A26D6A76D}" type="slidenum">
              <a:rPr lang="it-IT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5</a:t>
            </a:fld>
            <a:endParaRPr lang="it-IT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noProof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For example, the bending moment of a simply supported beam depends</a:t>
            </a:r>
            <a:r>
              <a:rPr lang="en-US" baseline="0" noProof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on its loading, and the internal stress depends on material shape and characteristics; however, the loading intensity and distribution is independent of the bending moment. </a:t>
            </a:r>
            <a:endParaRPr lang="en-US" noProof="0" dirty="0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8428-8A73-FA44-BB6C-0D7A26D6A76D}" type="slidenum">
              <a:rPr lang="it-IT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6</a:t>
            </a:fld>
            <a:endParaRPr lang="it-IT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noProof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The demand q is a decreasing function of travel</a:t>
            </a:r>
            <a:r>
              <a:rPr lang="en-GB" baseline="0" noProof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cost: lower the cost for travel more users are willing to travel; the cost for travel increases with the traffic flow because the travel time increases.</a:t>
            </a:r>
          </a:p>
          <a:p>
            <a:pPr eaLnBrk="1" hangingPunct="1"/>
            <a:r>
              <a:rPr lang="en-GB" baseline="0" noProof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Thus, an equilibrium problem arises between demand and supply. Transport system design shall take into consideration such a relationship.</a:t>
            </a:r>
            <a:endParaRPr lang="en-GB" noProof="0" dirty="0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8428-8A73-FA44-BB6C-0D7A26D6A76D}" type="slidenum">
              <a:rPr lang="it-IT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7</a:t>
            </a:fld>
            <a:endParaRPr lang="it-IT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noProof="0" dirty="0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8428-8A73-FA44-BB6C-0D7A26D6A76D}" type="slidenum">
              <a:rPr lang="it-IT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8</a:t>
            </a:fld>
            <a:endParaRPr lang="it-IT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noProof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The solution of the equilibrium</a:t>
            </a:r>
            <a:r>
              <a:rPr lang="en-GB" baseline="0" noProof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problem is quite straightforward i</a:t>
            </a:r>
            <a:r>
              <a:rPr lang="en-GB" noProof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n the case of a simple 2-link network with single origin-destination pair. A convex combination algorithm (Frank-Wolfe</a:t>
            </a:r>
            <a:r>
              <a:rPr lang="en-GB" baseline="0" noProof="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) has to applied in more complex cases.</a:t>
            </a:r>
            <a:endParaRPr lang="en-GB" noProof="0" dirty="0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8428-8A73-FA44-BB6C-0D7A26D6A76D}" type="slidenum">
              <a:rPr lang="it-IT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9</a:t>
            </a:fld>
            <a:endParaRPr lang="it-IT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8428-8A73-FA44-BB6C-0D7A26D6A76D}" type="slidenum">
              <a:rPr lang="it-IT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10</a:t>
            </a:fld>
            <a:endParaRPr lang="it-IT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9C216-4C91-5241-82A4-8C2ABEA421C6}" type="datetime1">
              <a:rPr lang="it-IT"/>
              <a:pPr>
                <a:defRPr/>
              </a:pPr>
              <a:t>21/10/15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Presentazione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FEF00B5D-2DCA-E74D-9893-76FA043774D2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087A5-310F-3B4D-838B-A94C4BE1D357}" type="datetime1">
              <a:rPr lang="it-IT"/>
              <a:pPr>
                <a:defRPr/>
              </a:pPr>
              <a:t>21/10/15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Presentazione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978A1776-EB17-6546-A0E6-EBD44E751503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6563" y="409575"/>
            <a:ext cx="1889125" cy="54578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16013" y="409575"/>
            <a:ext cx="5518150" cy="54578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97490-13B9-5742-8B7E-30200FEA7755}" type="datetime1">
              <a:rPr lang="it-IT"/>
              <a:pPr>
                <a:defRPr/>
              </a:pPr>
              <a:t>21/10/15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Presentazione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666445CF-0EFF-D743-AC6E-17762A59A3F4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163E5-5E8A-E348-9325-062178CFB341}" type="datetime1">
              <a:rPr lang="it-IT"/>
              <a:pPr>
                <a:defRPr/>
              </a:pPr>
              <a:t>21/10/15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Presentazione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3D0FFCDC-48EC-DF45-8BEC-0D0DD46EFD78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116013" y="1752600"/>
            <a:ext cx="7559675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69699-910C-4E47-B72F-7D8506A9C652}" type="datetime1">
              <a:rPr lang="it-IT"/>
              <a:pPr>
                <a:defRPr/>
              </a:pPr>
              <a:t>21/10/15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Presentazione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9631EA31-1D34-C843-89BD-7AF4FF254573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1116013" y="1752600"/>
            <a:ext cx="7559675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E6534-897D-B346-A0CA-12EF182F0DBC}" type="datetime1">
              <a:rPr lang="it-IT"/>
              <a:pPr>
                <a:defRPr/>
              </a:pPr>
              <a:t>21/10/15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Presentazione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76481836-2388-ED45-B6AE-6205B2822698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8599-45E1-DF4D-BA38-55DCF26E6692}" type="datetime1">
              <a:rPr lang="it-IT"/>
              <a:pPr>
                <a:defRPr/>
              </a:pPr>
              <a:t>21/10/15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Presentazione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0FC88F33-6D3B-ED44-9877-F09520DD2262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D5521-064E-6F43-B4F2-555AACC1A3F3}" type="datetime1">
              <a:rPr lang="it-IT"/>
              <a:pPr>
                <a:defRPr/>
              </a:pPr>
              <a:t>21/10/15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Presentazione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BE9E3B2B-2C32-1648-AFA3-94DA7DC242B4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7C93-9F37-6842-9AB6-85851546F4B0}" type="datetime1">
              <a:rPr lang="it-IT"/>
              <a:pPr>
                <a:defRPr/>
              </a:pPr>
              <a:t>21/10/15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Presentazione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9FB2FEA0-C805-CD4C-9396-1586247BB97E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5904E-12CF-BE4A-9B83-8FA056719936}" type="datetime1">
              <a:rPr lang="it-IT"/>
              <a:pPr>
                <a:defRPr/>
              </a:pPr>
              <a:t>21/10/15</a:t>
            </a:fld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Presentazione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84AF7659-AB39-CB4B-829F-05C62C761A21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15CE1-26BB-454B-BDBE-8BB799DA3F04}" type="datetime1">
              <a:rPr lang="it-IT"/>
              <a:pPr>
                <a:defRPr/>
              </a:pPr>
              <a:t>21/10/15</a:t>
            </a:fld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Presentazione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29904E03-24D9-8B4E-81A9-91570132DB17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81B90-ABE9-E14F-88D9-6E946E63917F}" type="datetime1">
              <a:rPr lang="it-IT"/>
              <a:pPr>
                <a:defRPr/>
              </a:pPr>
              <a:t>21/10/15</a:t>
            </a:fld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Presentazione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E14D7EFD-9C35-7C4A-B8CE-987010C73ABD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D8099-B266-4045-A614-505F8DC86584}" type="datetime1">
              <a:rPr lang="it-IT"/>
              <a:pPr>
                <a:defRPr/>
              </a:pPr>
              <a:t>21/10/15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Presentazione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96D9E68F-4F4A-0B4D-93AC-0915F57BEB0D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EE4D9-03A7-3B4D-8C86-8F9F79E47C04}" type="datetime1">
              <a:rPr lang="it-IT"/>
              <a:pPr>
                <a:defRPr/>
              </a:pPr>
              <a:t>21/10/15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Presentazione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F28BA912-4078-6748-A3F3-8C50E33E913B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3840"/>
            <a:chExt cx="5760" cy="480"/>
          </a:xfrm>
        </p:grpSpPr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0" y="3984"/>
              <a:ext cx="5760" cy="336"/>
            </a:xfrm>
            <a:prstGeom prst="rect">
              <a:avLst/>
            </a:prstGeom>
            <a:solidFill>
              <a:srgbClr val="8224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768" y="3840"/>
              <a:ext cx="4992" cy="480"/>
            </a:xfrm>
            <a:prstGeom prst="rect">
              <a:avLst/>
            </a:prstGeom>
            <a:solidFill>
              <a:srgbClr val="8224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409575"/>
            <a:ext cx="75596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752600"/>
            <a:ext cx="75596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14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latin typeface="Arial" charset="0"/>
              </a:defRPr>
            </a:lvl1pPr>
          </a:lstStyle>
          <a:p>
            <a:pPr>
              <a:defRPr/>
            </a:pPr>
            <a:fld id="{84760DAA-BCD7-6743-85FB-B15525804F7D}" type="datetime1">
              <a:rPr lang="it-IT"/>
              <a:pPr>
                <a:defRPr/>
              </a:pPr>
              <a:t>21/10/15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146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</a:defRPr>
            </a:lvl1pPr>
          </a:lstStyle>
          <a:p>
            <a:pPr>
              <a:defRPr/>
            </a:pPr>
            <a:r>
              <a:rPr lang="it-IT" dirty="0" smtClean="0"/>
              <a:t>Titolo Presentazione</a:t>
            </a:r>
            <a:endParaRPr lang="it-IT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4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charset="0"/>
              </a:defRPr>
            </a:lvl1pPr>
          </a:lstStyle>
          <a:p>
            <a:pPr>
              <a:defRPr/>
            </a:pPr>
            <a:r>
              <a:rPr lang="it-IT"/>
              <a:t>Pagina </a:t>
            </a:r>
            <a:fld id="{5FEFBA07-8F00-F541-BE37-9433A09B150D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22433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0000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oleObject" Target="../embeddings/oleObject7.bin"/><Relationship Id="rId7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package" Target="../embeddings/Documento_di_Microsoft_Word1.docx"/><Relationship Id="rId5" Type="http://schemas.openxmlformats.org/officeDocument/2006/relationships/image" Target="../media/image22.emf"/><Relationship Id="rId6" Type="http://schemas.openxmlformats.org/officeDocument/2006/relationships/image" Target="../media/image2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chart" Target="../charts/char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006778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47900" y="409575"/>
            <a:ext cx="6667500" cy="21050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bg1"/>
                </a:solidFill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Methodology and Technology Advances for Transportation Network Management and Design</a:t>
            </a:r>
          </a:p>
        </p:txBody>
      </p:sp>
      <p:grpSp>
        <p:nvGrpSpPr>
          <p:cNvPr id="18436" name="Group 17"/>
          <p:cNvGrpSpPr>
            <a:grpSpLocks/>
          </p:cNvGrpSpPr>
          <p:nvPr/>
        </p:nvGrpSpPr>
        <p:grpSpPr bwMode="auto">
          <a:xfrm>
            <a:off x="0" y="2835275"/>
            <a:ext cx="9145588" cy="4022725"/>
            <a:chOff x="0" y="1786"/>
            <a:chExt cx="5761" cy="2534"/>
          </a:xfrm>
        </p:grpSpPr>
        <p:pic>
          <p:nvPicPr>
            <p:cNvPr id="18438" name="Picture 15" descr="Fondin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158"/>
              <a:ext cx="5760" cy="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9" name="Picture 13" descr="logo +marchi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160"/>
              <a:ext cx="5761" cy="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Picture 16" descr="fasci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16" y="1786"/>
              <a:ext cx="4444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495800"/>
            <a:ext cx="6138863" cy="1295400"/>
          </a:xfrm>
        </p:spPr>
        <p:txBody>
          <a:bodyPr/>
          <a:lstStyle/>
          <a:p>
            <a:pPr algn="l"/>
            <a:r>
              <a:rPr lang="it-IT" sz="20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Prof. Gaetano Fusco</a:t>
            </a:r>
          </a:p>
          <a:p>
            <a:pPr algn="l"/>
            <a:r>
              <a:rPr lang="it-IT" sz="20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gaetano.fusco@uniroma1.it</a:t>
            </a:r>
          </a:p>
          <a:p>
            <a:pPr algn="l"/>
            <a:r>
              <a:rPr lang="it-IT" sz="2000" i="1" dirty="0">
                <a:solidFill>
                  <a:schemeClr val="bg1"/>
                </a:solidFill>
                <a:latin typeface="Century Gothic"/>
                <a:cs typeface="Century Gothic"/>
              </a:rPr>
              <a:t>http://gaetanofusco.site.uniroma1.</a:t>
            </a:r>
            <a:r>
              <a:rPr lang="it-IT" sz="20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it</a:t>
            </a:r>
          </a:p>
        </p:txBody>
      </p:sp>
      <p:sp>
        <p:nvSpPr>
          <p:cNvPr id="9" name="Rettangolo 8"/>
          <p:cNvSpPr/>
          <p:nvPr/>
        </p:nvSpPr>
        <p:spPr>
          <a:xfrm>
            <a:off x="387684" y="6044624"/>
            <a:ext cx="66846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 smtClean="0">
                <a:latin typeface="Century Gothic"/>
                <a:cs typeface="Century Gothic"/>
              </a:rPr>
              <a:t>October</a:t>
            </a:r>
            <a:r>
              <a:rPr lang="it-IT" sz="1400" dirty="0" smtClean="0">
                <a:latin typeface="Century Gothic"/>
                <a:cs typeface="Century Gothic"/>
              </a:rPr>
              <a:t> 22, 2015</a:t>
            </a:r>
            <a:endParaRPr lang="en-US" sz="1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xmlns:p14="http://schemas.microsoft.com/office/powerpoint/2010/main" advTm="2433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152400"/>
            <a:ext cx="7685732" cy="5048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Route choice on real network</a:t>
            </a:r>
            <a:endParaRPr lang="en-US" sz="3600" dirty="0"/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848600" cy="4343400"/>
          </a:xfrm>
        </p:spPr>
        <p:txBody>
          <a:bodyPr/>
          <a:lstStyle/>
          <a:p>
            <a:pPr eaLnBrk="1" hangingPunct="1"/>
            <a:r>
              <a:rPr lang="en-GB" sz="28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Flow assignment on the network has a unique solution if </a:t>
            </a:r>
            <a:r>
              <a:rPr lang="en-GB" sz="28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link </a:t>
            </a:r>
            <a:r>
              <a:rPr lang="en-GB" sz="28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cost functions </a:t>
            </a:r>
            <a:r>
              <a:rPr lang="en-GB" sz="28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have positive </a:t>
            </a:r>
            <a:r>
              <a:rPr lang="en-GB" sz="280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semidefinite</a:t>
            </a:r>
            <a:r>
              <a:rPr lang="en-GB" sz="2800" dirty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80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Jacobian</a:t>
            </a:r>
            <a:endParaRPr lang="en-GB" sz="2800" dirty="0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eaLnBrk="1" hangingPunct="1"/>
            <a:r>
              <a:rPr lang="en-GB" sz="28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The assignment problem with more than </a:t>
            </a:r>
            <a:r>
              <a:rPr lang="en-GB" sz="28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one </a:t>
            </a:r>
            <a:r>
              <a:rPr lang="en-GB" sz="28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O-D pair can be solved by a convex </a:t>
            </a:r>
            <a:r>
              <a:rPr lang="en-GB" sz="2800" dirty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combination </a:t>
            </a:r>
            <a:r>
              <a:rPr lang="en-GB" sz="28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algorithm</a:t>
            </a:r>
          </a:p>
          <a:p>
            <a:pPr eaLnBrk="1" hangingPunct="1"/>
            <a:r>
              <a:rPr lang="en-GB" sz="28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Uniqueness solution does not hold when design of traffic signals are </a:t>
            </a:r>
            <a:r>
              <a:rPr lang="en-GB" sz="28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dealt </a:t>
            </a:r>
            <a:r>
              <a:rPr lang="en-GB" sz="28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with, because delay at one approach depends on the flows at the other approaches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762000" y="7620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0000"/>
                </a:solidFill>
              </a:rPr>
              <a:t>Assignment problem solution</a:t>
            </a:r>
            <a:endParaRPr lang="en-US" sz="2800" i="1" dirty="0">
              <a:solidFill>
                <a:srgbClr val="000000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7241232" cy="457200"/>
          </a:xfrm>
          <a:noFill/>
        </p:spPr>
        <p:txBody>
          <a:bodyPr/>
          <a:lstStyle/>
          <a:p>
            <a:r>
              <a:rPr lang="en-US" sz="1200" dirty="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Prof. Gaetano Fusco</a:t>
            </a:r>
          </a:p>
          <a:p>
            <a:r>
              <a:rPr lang="en-US" sz="1200" dirty="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Methodology </a:t>
            </a:r>
            <a:r>
              <a:rPr lang="en-US" sz="1200" dirty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and Technology Advances for Transportation Network Management and Design</a:t>
            </a:r>
            <a:endParaRPr lang="en-US" sz="1200" dirty="0">
              <a:latin typeface="+mj-lt"/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696200" y="6146800"/>
            <a:ext cx="1295400" cy="457200"/>
          </a:xfrm>
          <a:noFill/>
        </p:spPr>
        <p:txBody>
          <a:bodyPr/>
          <a:lstStyle/>
          <a:p>
            <a:r>
              <a:rPr lang="en-US" sz="1200" smtClean="0">
                <a:latin typeface="Arial" pitchFamily="-111" charset="0"/>
              </a:rPr>
              <a:t>Page </a:t>
            </a:r>
            <a:fld id="{A4CB3B70-79BF-6040-95D5-CC8313AC830A}" type="slidenum">
              <a:rPr lang="en-US" sz="1200" smtClean="0">
                <a:latin typeface="Arial" pitchFamily="-111" charset="0"/>
              </a:rPr>
              <a:pPr/>
              <a:t>10</a:t>
            </a:fld>
            <a:endParaRPr lang="en-US" sz="1200"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0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152400"/>
            <a:ext cx="7685732" cy="5048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Network Signal Settings</a:t>
            </a:r>
            <a:endParaRPr lang="en-US" sz="3600" dirty="0"/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199" y="1447800"/>
            <a:ext cx="8279473" cy="4343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Traffic signals are usually set by considering traffic flows as independent constant</a:t>
            </a:r>
          </a:p>
          <a:p>
            <a:pPr eaLnBrk="1" hangingPunct="1"/>
            <a:r>
              <a:rPr lang="en-US" sz="2800" dirty="0" smtClean="0"/>
              <a:t>The design problem of a </a:t>
            </a:r>
            <a:r>
              <a:rPr lang="en-US" sz="2800" dirty="0" err="1" smtClean="0"/>
              <a:t>signalised</a:t>
            </a:r>
            <a:r>
              <a:rPr lang="en-US" sz="2800" dirty="0" smtClean="0"/>
              <a:t> junction consists of </a:t>
            </a:r>
            <a:r>
              <a:rPr lang="en-US" sz="2800" dirty="0" err="1" smtClean="0"/>
              <a:t>minimising</a:t>
            </a:r>
            <a:r>
              <a:rPr lang="en-US" sz="2800" dirty="0" smtClean="0"/>
              <a:t> the average vehicle delay by adjusting green times of phases</a:t>
            </a:r>
          </a:p>
          <a:p>
            <a:pPr eaLnBrk="1" hangingPunct="1"/>
            <a:r>
              <a:rPr lang="en-US" sz="2800" dirty="0" smtClean="0"/>
              <a:t>In their day</a:t>
            </a:r>
            <a:r>
              <a:rPr lang="en-US" sz="2800" dirty="0" smtClean="0"/>
              <a:t>-to-day route choice process, drivers can change their </a:t>
            </a:r>
            <a:r>
              <a:rPr lang="en-US" sz="2800" dirty="0" smtClean="0"/>
              <a:t>route and shift to main route, </a:t>
            </a:r>
            <a:r>
              <a:rPr lang="en-US" sz="2800" dirty="0"/>
              <a:t>w</a:t>
            </a:r>
            <a:r>
              <a:rPr lang="en-US" sz="2800" dirty="0" smtClean="0"/>
              <a:t>hich </a:t>
            </a:r>
            <a:r>
              <a:rPr lang="en-US" sz="2800" dirty="0" smtClean="0"/>
              <a:t>receives even </a:t>
            </a:r>
            <a:r>
              <a:rPr lang="en-US" sz="2800" dirty="0" smtClean="0"/>
              <a:t>more green</a:t>
            </a:r>
          </a:p>
          <a:p>
            <a:pPr eaLnBrk="1" hangingPunct="1"/>
            <a:r>
              <a:rPr lang="en-US" sz="2800" dirty="0" smtClean="0"/>
              <a:t>Global Optimization of Signal Settings (GOSS) design problem considers flow equilibrium</a:t>
            </a:r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762000" y="7620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0000"/>
                </a:solidFill>
              </a:rPr>
              <a:t>Problem formulation</a:t>
            </a:r>
            <a:endParaRPr lang="en-US" sz="2800" i="1" dirty="0">
              <a:solidFill>
                <a:srgbClr val="000000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7241232" cy="457200"/>
          </a:xfrm>
          <a:noFill/>
        </p:spPr>
        <p:txBody>
          <a:bodyPr/>
          <a:lstStyle/>
          <a:p>
            <a:r>
              <a:rPr lang="en-US" sz="1200" dirty="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Prof. Gaetano Fusco</a:t>
            </a:r>
          </a:p>
          <a:p>
            <a:r>
              <a:rPr lang="en-US" sz="1200" dirty="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Methodology </a:t>
            </a:r>
            <a:r>
              <a:rPr lang="en-US" sz="1200" dirty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and Technology Advances for Transportation Network Management and Design</a:t>
            </a:r>
            <a:endParaRPr lang="en-US" sz="1200" dirty="0">
              <a:latin typeface="+mj-lt"/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696200" y="6146800"/>
            <a:ext cx="1295400" cy="457200"/>
          </a:xfrm>
          <a:noFill/>
        </p:spPr>
        <p:txBody>
          <a:bodyPr/>
          <a:lstStyle/>
          <a:p>
            <a:r>
              <a:rPr lang="en-US" sz="1200" smtClean="0">
                <a:latin typeface="Arial" pitchFamily="-111" charset="0"/>
              </a:rPr>
              <a:t>Page </a:t>
            </a:r>
            <a:fld id="{A4CB3B70-79BF-6040-95D5-CC8313AC830A}" type="slidenum">
              <a:rPr lang="en-US" sz="1200" smtClean="0">
                <a:latin typeface="Arial" pitchFamily="-111" charset="0"/>
              </a:rPr>
              <a:pPr/>
              <a:t>11</a:t>
            </a:fld>
            <a:endParaRPr lang="en-US" sz="1200"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679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436193" y="152400"/>
            <a:ext cx="8338968" cy="5048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Global </a:t>
            </a:r>
            <a:r>
              <a:rPr lang="en-US" sz="3600" dirty="0" err="1" smtClean="0"/>
              <a:t>Optimisation</a:t>
            </a:r>
            <a:r>
              <a:rPr lang="en-US" sz="3600" dirty="0" smtClean="0"/>
              <a:t> of Signal Setting</a:t>
            </a:r>
            <a:endParaRPr lang="en-US" sz="3600" dirty="0"/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848600" cy="4343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Objective function: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800000"/>
                </a:solidFill>
              </a:rPr>
              <a:t>(</a:t>
            </a:r>
            <a:r>
              <a:rPr lang="en-US" sz="2800" i="1" dirty="0" err="1" smtClean="0">
                <a:solidFill>
                  <a:srgbClr val="800000"/>
                </a:solidFill>
              </a:rPr>
              <a:t>Minimise</a:t>
            </a:r>
            <a:r>
              <a:rPr lang="en-US" sz="2800" i="1" dirty="0" smtClean="0">
                <a:solidFill>
                  <a:srgbClr val="800000"/>
                </a:solidFill>
              </a:rPr>
              <a:t> Total Cost</a:t>
            </a:r>
            <a:r>
              <a:rPr lang="en-US" sz="2800" dirty="0" smtClean="0">
                <a:solidFill>
                  <a:srgbClr val="800000"/>
                </a:solidFill>
              </a:rPr>
              <a:t>)</a:t>
            </a:r>
          </a:p>
          <a:p>
            <a:pPr eaLnBrk="1" hangingPunct="1"/>
            <a:r>
              <a:rPr lang="en-US" sz="2800" dirty="0" smtClean="0"/>
              <a:t>Subject to:</a:t>
            </a:r>
          </a:p>
          <a:p>
            <a:pPr lvl="1" eaLnBrk="1" hangingPunct="1"/>
            <a:r>
              <a:rPr lang="en-US" sz="2400" dirty="0" smtClean="0"/>
              <a:t>Equilibrium solution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800000"/>
                </a:solidFill>
              </a:rPr>
              <a:t>(</a:t>
            </a:r>
            <a:r>
              <a:rPr lang="en-US" sz="2400" i="1" dirty="0" err="1">
                <a:solidFill>
                  <a:srgbClr val="800000"/>
                </a:solidFill>
              </a:rPr>
              <a:t>Minimise</a:t>
            </a:r>
            <a:r>
              <a:rPr lang="en-US" sz="2400" i="1" dirty="0">
                <a:solidFill>
                  <a:srgbClr val="800000"/>
                </a:solidFill>
              </a:rPr>
              <a:t> </a:t>
            </a:r>
            <a:r>
              <a:rPr lang="en-US" sz="2400" i="1" dirty="0" smtClean="0">
                <a:solidFill>
                  <a:srgbClr val="800000"/>
                </a:solidFill>
              </a:rPr>
              <a:t>Individual </a:t>
            </a:r>
            <a:r>
              <a:rPr lang="en-US" sz="2400" i="1" dirty="0">
                <a:solidFill>
                  <a:srgbClr val="800000"/>
                </a:solidFill>
              </a:rPr>
              <a:t>Cost</a:t>
            </a:r>
            <a:r>
              <a:rPr lang="en-US" sz="2400" dirty="0" smtClean="0">
                <a:solidFill>
                  <a:srgbClr val="800000"/>
                </a:solidFill>
              </a:rPr>
              <a:t>)</a:t>
            </a:r>
            <a:endParaRPr lang="en-US" sz="2400" dirty="0"/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Feasible </a:t>
            </a:r>
            <a:r>
              <a:rPr lang="en-US" sz="2400" dirty="0" smtClean="0"/>
              <a:t>green times</a:t>
            </a:r>
            <a:endParaRPr lang="en-US" sz="2400" dirty="0"/>
          </a:p>
          <a:p>
            <a:pPr lvl="1" eaLnBrk="1" hangingPunct="1"/>
            <a:r>
              <a:rPr lang="en-US" sz="2400" dirty="0" smtClean="0"/>
              <a:t>Other </a:t>
            </a:r>
            <a:r>
              <a:rPr lang="en-US" sz="2400" dirty="0" smtClean="0"/>
              <a:t>equilibrium constraints</a:t>
            </a:r>
            <a:endParaRPr lang="en-US" sz="2400" dirty="0" smtClean="0"/>
          </a:p>
          <a:p>
            <a:pPr eaLnBrk="1" hangingPunct="1">
              <a:lnSpc>
                <a:spcPct val="120000"/>
              </a:lnSpc>
            </a:pPr>
            <a:r>
              <a:rPr lang="en-US" sz="2800" dirty="0" smtClean="0"/>
              <a:t>Green splits are design </a:t>
            </a:r>
            <a:r>
              <a:rPr lang="en-US" sz="2800" dirty="0" smtClean="0"/>
              <a:t>variables (GOSS-UE)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/>
              <a:t>Also route flows in GOSS-SO problem</a:t>
            </a:r>
            <a:endParaRPr lang="en-US" sz="2800" dirty="0" smtClean="0"/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762000" y="7620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0000"/>
                </a:solidFill>
              </a:rPr>
              <a:t>Bi-Level Problem: possible multiple solutions</a:t>
            </a:r>
            <a:endParaRPr lang="en-US" sz="2800" i="1" dirty="0">
              <a:solidFill>
                <a:srgbClr val="000000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7241232" cy="457200"/>
          </a:xfrm>
          <a:noFill/>
        </p:spPr>
        <p:txBody>
          <a:bodyPr/>
          <a:lstStyle/>
          <a:p>
            <a:r>
              <a:rPr lang="en-US" sz="1200" dirty="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Prof. Gaetano Fusco</a:t>
            </a:r>
          </a:p>
          <a:p>
            <a:r>
              <a:rPr lang="en-US" sz="1200" dirty="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Methodology </a:t>
            </a:r>
            <a:r>
              <a:rPr lang="en-US" sz="1200" dirty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and Technology Advances for Transportation Network Management and Design</a:t>
            </a:r>
            <a:endParaRPr lang="en-US" sz="1200" dirty="0">
              <a:latin typeface="+mj-lt"/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696200" y="6146800"/>
            <a:ext cx="1295400" cy="457200"/>
          </a:xfrm>
          <a:noFill/>
        </p:spPr>
        <p:txBody>
          <a:bodyPr/>
          <a:lstStyle/>
          <a:p>
            <a:r>
              <a:rPr lang="en-US" sz="1200" smtClean="0">
                <a:latin typeface="Arial" pitchFamily="-111" charset="0"/>
              </a:rPr>
              <a:t>Page </a:t>
            </a:r>
            <a:fld id="{A4CB3B70-79BF-6040-95D5-CC8313AC830A}" type="slidenum">
              <a:rPr lang="en-US" sz="1200" smtClean="0">
                <a:latin typeface="Arial" pitchFamily="-111" charset="0"/>
              </a:rPr>
              <a:pPr/>
              <a:t>12</a:t>
            </a:fld>
            <a:endParaRPr lang="en-US" sz="1200">
              <a:latin typeface="Arial" pitchFamily="-111" charset="0"/>
            </a:endParaRP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71837"/>
              </p:ext>
            </p:extLst>
          </p:nvPr>
        </p:nvGraphicFramePr>
        <p:xfrm>
          <a:off x="4280934" y="1426108"/>
          <a:ext cx="4664075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40" name="Equation" r:id="rId4" imgW="1917700" imgH="368300" progId="Equation.3">
                  <p:embed/>
                </p:oleObj>
              </mc:Choice>
              <mc:Fallback>
                <p:oleObj name="Equation" r:id="rId4" imgW="19177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80934" y="1426108"/>
                        <a:ext cx="4664075" cy="89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47558"/>
              </p:ext>
            </p:extLst>
          </p:nvPr>
        </p:nvGraphicFramePr>
        <p:xfrm>
          <a:off x="4243966" y="2543543"/>
          <a:ext cx="4047165" cy="1112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41" name="Equation" r:id="rId6" imgW="1663700" imgH="457200" progId="Equation.3">
                  <p:embed/>
                </p:oleObj>
              </mc:Choice>
              <mc:Fallback>
                <p:oleObj name="Equation" r:id="rId6" imgW="1663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43966" y="2543543"/>
                        <a:ext cx="4047165" cy="1112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229879"/>
              </p:ext>
            </p:extLst>
          </p:nvPr>
        </p:nvGraphicFramePr>
        <p:xfrm>
          <a:off x="4459288" y="3806825"/>
          <a:ext cx="26257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42" name="Equation" r:id="rId8" imgW="1079500" imgH="215900" progId="Equation.3">
                  <p:embed/>
                </p:oleObj>
              </mc:Choice>
              <mc:Fallback>
                <p:oleObj name="Equation" r:id="rId8" imgW="1079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59288" y="3806825"/>
                        <a:ext cx="2625725" cy="52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5160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152400"/>
            <a:ext cx="7685732" cy="5048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Network signal setting design</a:t>
            </a:r>
            <a:endParaRPr lang="en-US" sz="3600" dirty="0"/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51800" cy="4343400"/>
          </a:xfrm>
        </p:spPr>
        <p:txBody>
          <a:bodyPr/>
          <a:lstStyle/>
          <a:p>
            <a:pPr eaLnBrk="1" hangingPunct="1"/>
            <a:r>
              <a:rPr lang="en-GB" sz="28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Non-uniqueness solution is a relevant engineering problem, not only mathematical</a:t>
            </a:r>
          </a:p>
          <a:p>
            <a:pPr eaLnBrk="1" hangingPunct="1"/>
            <a:r>
              <a:rPr lang="en-GB" sz="28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Routes carrying more traffic need more green</a:t>
            </a:r>
          </a:p>
          <a:p>
            <a:pPr eaLnBrk="1" hangingPunct="1"/>
            <a:r>
              <a:rPr lang="en-GB" sz="28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Drivers choose fastest routes</a:t>
            </a:r>
          </a:p>
          <a:p>
            <a:pPr eaLnBrk="1" hangingPunct="1"/>
            <a:r>
              <a:rPr lang="en-GB" sz="28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The system may become unstable</a:t>
            </a:r>
          </a:p>
          <a:p>
            <a:pPr eaLnBrk="1" hangingPunct="1"/>
            <a:r>
              <a:rPr lang="en-GB" sz="28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Projected gradient algorithm or meta-heuristic algorithms are applied to solve the problem</a:t>
            </a:r>
          </a:p>
          <a:p>
            <a:pPr eaLnBrk="1" hangingPunct="1"/>
            <a:r>
              <a:rPr lang="en-GB" sz="28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It is important to understand the shape of the objective function and the quality of solution</a:t>
            </a:r>
          </a:p>
          <a:p>
            <a:pPr eaLnBrk="1" hangingPunct="1"/>
            <a:endParaRPr lang="en-GB" sz="2800" dirty="0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eaLnBrk="1" hangingPunct="1"/>
            <a:endParaRPr lang="en-US" sz="2800" dirty="0" smtClean="0"/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762000" y="7620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0000"/>
                </a:solidFill>
              </a:rPr>
              <a:t>Actual relevance of non unique solution</a:t>
            </a:r>
            <a:endParaRPr lang="en-US" sz="2800" i="1" dirty="0">
              <a:solidFill>
                <a:srgbClr val="000000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7241232" cy="457200"/>
          </a:xfrm>
          <a:noFill/>
        </p:spPr>
        <p:txBody>
          <a:bodyPr/>
          <a:lstStyle/>
          <a:p>
            <a:r>
              <a:rPr lang="en-US" sz="120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Prof. Gaetano Fusco</a:t>
            </a:r>
          </a:p>
          <a:p>
            <a:r>
              <a:rPr lang="en-US" sz="120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Methodology and Technology Advances for Transportation Network Management and Design</a:t>
            </a:r>
            <a:endParaRPr lang="en-US" sz="1200" dirty="0">
              <a:latin typeface="+mj-lt"/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696200" y="6146800"/>
            <a:ext cx="1295400" cy="457200"/>
          </a:xfrm>
          <a:noFill/>
        </p:spPr>
        <p:txBody>
          <a:bodyPr/>
          <a:lstStyle/>
          <a:p>
            <a:r>
              <a:rPr lang="en-US" sz="1200" smtClean="0">
                <a:latin typeface="Arial" pitchFamily="-111" charset="0"/>
              </a:rPr>
              <a:t>Page </a:t>
            </a:r>
            <a:fld id="{A4CB3B70-79BF-6040-95D5-CC8313AC830A}" type="slidenum">
              <a:rPr lang="en-US" sz="1200" smtClean="0">
                <a:latin typeface="Arial" pitchFamily="-111" charset="0"/>
              </a:rPr>
              <a:pPr/>
              <a:t>13</a:t>
            </a:fld>
            <a:endParaRPr lang="en-US" sz="1200"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423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152400"/>
            <a:ext cx="7685732" cy="504825"/>
          </a:xfrm>
        </p:spPr>
        <p:txBody>
          <a:bodyPr/>
          <a:lstStyle/>
          <a:p>
            <a:pPr eaLnBrk="1" hangingPunct="1"/>
            <a:r>
              <a:rPr lang="en-US" sz="3600" dirty="0"/>
              <a:t>Network signal setting design</a:t>
            </a: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762000" y="7620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0000"/>
                </a:solidFill>
              </a:rPr>
              <a:t>Scan of the objective function between 2 solutions</a:t>
            </a:r>
            <a:endParaRPr lang="en-US" sz="2800" i="1" dirty="0">
              <a:solidFill>
                <a:srgbClr val="000000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7241232" cy="457200"/>
          </a:xfrm>
          <a:noFill/>
        </p:spPr>
        <p:txBody>
          <a:bodyPr/>
          <a:lstStyle/>
          <a:p>
            <a:r>
              <a:rPr lang="en-US" sz="1200" dirty="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Prof. Gaetano Fusco</a:t>
            </a:r>
          </a:p>
          <a:p>
            <a:r>
              <a:rPr lang="en-US" sz="1200" dirty="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Methodology </a:t>
            </a:r>
            <a:r>
              <a:rPr lang="en-US" sz="1200" dirty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and Technology Advances for Transportation Network Management and Design</a:t>
            </a:r>
            <a:endParaRPr lang="en-US" sz="1200" dirty="0">
              <a:latin typeface="+mj-lt"/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696200" y="6146800"/>
            <a:ext cx="1295400" cy="457200"/>
          </a:xfrm>
          <a:noFill/>
        </p:spPr>
        <p:txBody>
          <a:bodyPr/>
          <a:lstStyle/>
          <a:p>
            <a:r>
              <a:rPr lang="en-US" sz="1200" smtClean="0">
                <a:latin typeface="Arial" pitchFamily="-111" charset="0"/>
              </a:rPr>
              <a:t>Page </a:t>
            </a:r>
            <a:fld id="{A4CB3B70-79BF-6040-95D5-CC8313AC830A}" type="slidenum">
              <a:rPr lang="en-US" sz="1200" smtClean="0">
                <a:latin typeface="Arial" pitchFamily="-111" charset="0"/>
              </a:rPr>
              <a:pPr/>
              <a:t>14</a:t>
            </a:fld>
            <a:endParaRPr lang="en-US" sz="1200">
              <a:latin typeface="Arial" pitchFamily="-111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641599"/>
            <a:ext cx="5010150" cy="34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7" y="2679700"/>
            <a:ext cx="4281487" cy="343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457200" y="1295400"/>
            <a:ext cx="78486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GB" sz="2800" dirty="0" smtClean="0"/>
              <a:t>GOSS-UE: equilibrium constrained solution</a:t>
            </a:r>
          </a:p>
          <a:p>
            <a:pPr eaLnBrk="1" hangingPunct="1"/>
            <a:r>
              <a:rPr lang="en-GB" sz="2800" dirty="0" smtClean="0"/>
              <a:t>GOSS-SO: green splits and route flows optimised simultaneously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592885" y="3606800"/>
            <a:ext cx="389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II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360985" y="4432300"/>
            <a:ext cx="28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5663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152400"/>
            <a:ext cx="7685732" cy="504825"/>
          </a:xfrm>
        </p:spPr>
        <p:txBody>
          <a:bodyPr/>
          <a:lstStyle/>
          <a:p>
            <a:pPr eaLnBrk="1" hangingPunct="1"/>
            <a:r>
              <a:rPr lang="en-US" sz="3600" dirty="0"/>
              <a:t>Network signal setting design</a:t>
            </a: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762000" y="7620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0000"/>
                </a:solidFill>
              </a:rPr>
              <a:t>Difference of 2 solutions</a:t>
            </a:r>
            <a:endParaRPr lang="en-US" sz="2800" i="1" dirty="0">
              <a:solidFill>
                <a:srgbClr val="000000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7241232" cy="457200"/>
          </a:xfrm>
          <a:noFill/>
        </p:spPr>
        <p:txBody>
          <a:bodyPr/>
          <a:lstStyle/>
          <a:p>
            <a:r>
              <a:rPr lang="en-US" sz="1200" dirty="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Prof. Gaetano Fusco</a:t>
            </a:r>
          </a:p>
          <a:p>
            <a:r>
              <a:rPr lang="en-US" sz="1200" dirty="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Methodology </a:t>
            </a:r>
            <a:r>
              <a:rPr lang="en-US" sz="1200" dirty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and Technology Advances for Transportation Network Management and Design</a:t>
            </a:r>
            <a:endParaRPr lang="en-US" sz="1200" dirty="0">
              <a:latin typeface="+mj-lt"/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696200" y="6146800"/>
            <a:ext cx="1295400" cy="457200"/>
          </a:xfrm>
          <a:noFill/>
        </p:spPr>
        <p:txBody>
          <a:bodyPr/>
          <a:lstStyle/>
          <a:p>
            <a:r>
              <a:rPr lang="en-US" sz="1200" smtClean="0">
                <a:latin typeface="Arial" pitchFamily="-111" charset="0"/>
              </a:rPr>
              <a:t>Page </a:t>
            </a:r>
            <a:fld id="{A4CB3B70-79BF-6040-95D5-CC8313AC830A}" type="slidenum">
              <a:rPr lang="en-US" sz="1200" smtClean="0">
                <a:latin typeface="Arial" pitchFamily="-111" charset="0"/>
              </a:rPr>
              <a:pPr/>
              <a:t>15</a:t>
            </a:fld>
            <a:endParaRPr lang="en-US" sz="1200">
              <a:latin typeface="Arial" pitchFamily="-111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700" y="2434826"/>
            <a:ext cx="3924299" cy="284837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" y="2273300"/>
            <a:ext cx="3875665" cy="2971800"/>
          </a:xfrm>
          <a:prstGeom prst="rect">
            <a:avLst/>
          </a:prstGeom>
        </p:spPr>
      </p:pic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609600" y="1270000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GB" sz="2800" dirty="0" smtClean="0"/>
              <a:t>Euclidean distance of green splits</a:t>
            </a: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609600" y="5171209"/>
            <a:ext cx="7848600" cy="55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GB" sz="2800" dirty="0" smtClean="0"/>
              <a:t>Link flow difference Sensitivity analysis of green </a:t>
            </a:r>
            <a:r>
              <a:rPr lang="en-GB" sz="2800" dirty="0" err="1" smtClean="0"/>
              <a:t>w.r.t</a:t>
            </a:r>
            <a:r>
              <a:rPr lang="en-GB" sz="2800" dirty="0" smtClean="0"/>
              <a:t> demand</a:t>
            </a:r>
          </a:p>
        </p:txBody>
      </p:sp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838680"/>
              </p:ext>
            </p:extLst>
          </p:nvPr>
        </p:nvGraphicFramePr>
        <p:xfrm>
          <a:off x="2865438" y="1671638"/>
          <a:ext cx="4265612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256" name="Equation" r:id="rId6" imgW="1752600" imgH="457200" progId="Equation.3">
                  <p:embed/>
                </p:oleObj>
              </mc:Choice>
              <mc:Fallback>
                <p:oleObj name="Equation" r:id="rId6" imgW="1752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65438" y="1671638"/>
                        <a:ext cx="4265612" cy="111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9194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152400"/>
            <a:ext cx="7685732" cy="504825"/>
          </a:xfrm>
        </p:spPr>
        <p:txBody>
          <a:bodyPr/>
          <a:lstStyle/>
          <a:p>
            <a:pPr eaLnBrk="1" hangingPunct="1"/>
            <a:r>
              <a:rPr lang="en-US" sz="3600" dirty="0"/>
              <a:t>Network signal setting design</a:t>
            </a: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762000" y="7620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0000"/>
                </a:solidFill>
              </a:rPr>
              <a:t>Real network in Rome</a:t>
            </a:r>
            <a:endParaRPr lang="en-US" sz="2800" i="1" dirty="0">
              <a:solidFill>
                <a:srgbClr val="000000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7241232" cy="457200"/>
          </a:xfrm>
          <a:noFill/>
        </p:spPr>
        <p:txBody>
          <a:bodyPr/>
          <a:lstStyle/>
          <a:p>
            <a:r>
              <a:rPr lang="en-US" sz="1200" dirty="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Prof. Gaetano Fusco</a:t>
            </a:r>
          </a:p>
          <a:p>
            <a:r>
              <a:rPr lang="en-US" sz="1200" dirty="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Methodology </a:t>
            </a:r>
            <a:r>
              <a:rPr lang="en-US" sz="1200" dirty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and Technology Advances for Transportation Network Management and Design</a:t>
            </a:r>
            <a:endParaRPr lang="en-US" sz="1200" dirty="0">
              <a:latin typeface="+mj-lt"/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696200" y="6146800"/>
            <a:ext cx="1295400" cy="457200"/>
          </a:xfrm>
          <a:noFill/>
        </p:spPr>
        <p:txBody>
          <a:bodyPr/>
          <a:lstStyle/>
          <a:p>
            <a:r>
              <a:rPr lang="en-US" sz="1200" smtClean="0">
                <a:latin typeface="Arial" pitchFamily="-111" charset="0"/>
              </a:rPr>
              <a:t>Page </a:t>
            </a:r>
            <a:fld id="{A4CB3B70-79BF-6040-95D5-CC8313AC830A}" type="slidenum">
              <a:rPr lang="en-US" sz="1200" smtClean="0">
                <a:latin typeface="Arial" pitchFamily="-111" charset="0"/>
              </a:rPr>
              <a:pPr/>
              <a:t>16</a:t>
            </a:fld>
            <a:endParaRPr lang="en-US" sz="1200">
              <a:latin typeface="Arial" pitchFamily="-111" charset="0"/>
            </a:endParaRPr>
          </a:p>
        </p:txBody>
      </p:sp>
      <p:grpSp>
        <p:nvGrpSpPr>
          <p:cNvPr id="60" name="Group 29"/>
          <p:cNvGrpSpPr>
            <a:grpSpLocks/>
          </p:cNvGrpSpPr>
          <p:nvPr/>
        </p:nvGrpSpPr>
        <p:grpSpPr bwMode="auto">
          <a:xfrm>
            <a:off x="611188" y="1285875"/>
            <a:ext cx="8062912" cy="4681538"/>
            <a:chOff x="336" y="624"/>
            <a:chExt cx="5128" cy="3519"/>
          </a:xfrm>
        </p:grpSpPr>
        <p:pic>
          <p:nvPicPr>
            <p:cNvPr id="61" name="Picture 5" descr="grafo Haev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624"/>
              <a:ext cx="5128" cy="3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Oval 6"/>
            <p:cNvSpPr>
              <a:spLocks noChangeArrowheads="1"/>
            </p:cNvSpPr>
            <p:nvPr/>
          </p:nvSpPr>
          <p:spPr bwMode="auto">
            <a:xfrm>
              <a:off x="528" y="208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" name="Oval 7"/>
            <p:cNvSpPr>
              <a:spLocks noChangeArrowheads="1"/>
            </p:cNvSpPr>
            <p:nvPr/>
          </p:nvSpPr>
          <p:spPr bwMode="auto">
            <a:xfrm>
              <a:off x="992" y="24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" name="Oval 8"/>
            <p:cNvSpPr>
              <a:spLocks noChangeArrowheads="1"/>
            </p:cNvSpPr>
            <p:nvPr/>
          </p:nvSpPr>
          <p:spPr bwMode="auto">
            <a:xfrm>
              <a:off x="544" y="168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5" name="Oval 9"/>
            <p:cNvSpPr>
              <a:spLocks noChangeArrowheads="1"/>
            </p:cNvSpPr>
            <p:nvPr/>
          </p:nvSpPr>
          <p:spPr bwMode="auto">
            <a:xfrm>
              <a:off x="1632" y="192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" name="Oval 10"/>
            <p:cNvSpPr>
              <a:spLocks noChangeArrowheads="1"/>
            </p:cNvSpPr>
            <p:nvPr/>
          </p:nvSpPr>
          <p:spPr bwMode="auto">
            <a:xfrm>
              <a:off x="1968" y="187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7" name="Oval 11"/>
            <p:cNvSpPr>
              <a:spLocks noChangeArrowheads="1"/>
            </p:cNvSpPr>
            <p:nvPr/>
          </p:nvSpPr>
          <p:spPr bwMode="auto">
            <a:xfrm>
              <a:off x="2704" y="256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8" name="Oval 12"/>
            <p:cNvSpPr>
              <a:spLocks noChangeArrowheads="1"/>
            </p:cNvSpPr>
            <p:nvPr/>
          </p:nvSpPr>
          <p:spPr bwMode="auto">
            <a:xfrm>
              <a:off x="2976" y="273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9" name="Oval 13"/>
            <p:cNvSpPr>
              <a:spLocks noChangeArrowheads="1"/>
            </p:cNvSpPr>
            <p:nvPr/>
          </p:nvSpPr>
          <p:spPr bwMode="auto">
            <a:xfrm>
              <a:off x="3136" y="288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0" name="Oval 14"/>
            <p:cNvSpPr>
              <a:spLocks noChangeArrowheads="1"/>
            </p:cNvSpPr>
            <p:nvPr/>
          </p:nvSpPr>
          <p:spPr bwMode="auto">
            <a:xfrm>
              <a:off x="3576" y="340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" name="Oval 15"/>
            <p:cNvSpPr>
              <a:spLocks noChangeArrowheads="1"/>
            </p:cNvSpPr>
            <p:nvPr/>
          </p:nvSpPr>
          <p:spPr bwMode="auto">
            <a:xfrm>
              <a:off x="3840" y="345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2" name="Oval 16"/>
            <p:cNvSpPr>
              <a:spLocks noChangeArrowheads="1"/>
            </p:cNvSpPr>
            <p:nvPr/>
          </p:nvSpPr>
          <p:spPr bwMode="auto">
            <a:xfrm>
              <a:off x="4080" y="321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3" name="Oval 17"/>
            <p:cNvSpPr>
              <a:spLocks noChangeArrowheads="1"/>
            </p:cNvSpPr>
            <p:nvPr/>
          </p:nvSpPr>
          <p:spPr bwMode="auto">
            <a:xfrm>
              <a:off x="3264" y="302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4" name="Oval 18"/>
            <p:cNvSpPr>
              <a:spLocks noChangeArrowheads="1"/>
            </p:cNvSpPr>
            <p:nvPr/>
          </p:nvSpPr>
          <p:spPr bwMode="auto">
            <a:xfrm>
              <a:off x="4304" y="298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" name="Oval 19"/>
            <p:cNvSpPr>
              <a:spLocks noChangeArrowheads="1"/>
            </p:cNvSpPr>
            <p:nvPr/>
          </p:nvSpPr>
          <p:spPr bwMode="auto">
            <a:xfrm>
              <a:off x="4512" y="26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6" name="Oval 20"/>
            <p:cNvSpPr>
              <a:spLocks noChangeArrowheads="1"/>
            </p:cNvSpPr>
            <p:nvPr/>
          </p:nvSpPr>
          <p:spPr bwMode="auto">
            <a:xfrm>
              <a:off x="4128" y="247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7" name="Oval 21"/>
            <p:cNvSpPr>
              <a:spLocks noChangeArrowheads="1"/>
            </p:cNvSpPr>
            <p:nvPr/>
          </p:nvSpPr>
          <p:spPr bwMode="auto">
            <a:xfrm>
              <a:off x="3984" y="235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8" name="Oval 22"/>
            <p:cNvSpPr>
              <a:spLocks noChangeArrowheads="1"/>
            </p:cNvSpPr>
            <p:nvPr/>
          </p:nvSpPr>
          <p:spPr bwMode="auto">
            <a:xfrm>
              <a:off x="3880" y="227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9" name="Oval 23"/>
            <p:cNvSpPr>
              <a:spLocks noChangeArrowheads="1"/>
            </p:cNvSpPr>
            <p:nvPr/>
          </p:nvSpPr>
          <p:spPr bwMode="auto">
            <a:xfrm>
              <a:off x="3656" y="213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0" name="Oval 24"/>
            <p:cNvSpPr>
              <a:spLocks noChangeArrowheads="1"/>
            </p:cNvSpPr>
            <p:nvPr/>
          </p:nvSpPr>
          <p:spPr bwMode="auto">
            <a:xfrm>
              <a:off x="3552" y="230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1" name="Oval 25"/>
            <p:cNvSpPr>
              <a:spLocks noChangeArrowheads="1"/>
            </p:cNvSpPr>
            <p:nvPr/>
          </p:nvSpPr>
          <p:spPr bwMode="auto">
            <a:xfrm>
              <a:off x="3408" y="24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82" name="Rectangle 27"/>
          <p:cNvSpPr>
            <a:spLocks noChangeArrowheads="1"/>
          </p:cNvSpPr>
          <p:nvPr/>
        </p:nvSpPr>
        <p:spPr bwMode="auto">
          <a:xfrm>
            <a:off x="4500563" y="1663700"/>
            <a:ext cx="409161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0"/>
              <a:buNone/>
            </a:pPr>
            <a:r>
              <a:rPr lang="en-GB" sz="2000" b="0" dirty="0" smtClean="0">
                <a:solidFill>
                  <a:srgbClr val="000000"/>
                </a:solidFill>
              </a:rPr>
              <a:t>51 centroids; 300 nodes; 870 links</a:t>
            </a:r>
            <a:endParaRPr lang="en-GB" sz="2000" b="0" dirty="0">
              <a:solidFill>
                <a:srgbClr val="000000"/>
              </a:solidFill>
            </a:endParaRPr>
          </a:p>
        </p:txBody>
      </p:sp>
      <p:sp>
        <p:nvSpPr>
          <p:cNvPr id="83" name="Rectangle 28"/>
          <p:cNvSpPr>
            <a:spLocks noChangeArrowheads="1"/>
          </p:cNvSpPr>
          <p:nvPr/>
        </p:nvSpPr>
        <p:spPr bwMode="auto">
          <a:xfrm>
            <a:off x="4522788" y="1087438"/>
            <a:ext cx="3720665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000" b="0" dirty="0" smtClean="0">
                <a:solidFill>
                  <a:srgbClr val="000000"/>
                </a:solidFill>
              </a:rPr>
              <a:t>70 isolated signalised junctions</a:t>
            </a:r>
          </a:p>
          <a:p>
            <a:pPr algn="l"/>
            <a:r>
              <a:rPr lang="en-GB" sz="2000" b="0" dirty="0" smtClean="0">
                <a:solidFill>
                  <a:srgbClr val="000000"/>
                </a:solidFill>
              </a:rPr>
              <a:t>20 under control</a:t>
            </a:r>
            <a:endParaRPr lang="en-GB" sz="2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2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152400"/>
            <a:ext cx="7685732" cy="504825"/>
          </a:xfrm>
        </p:spPr>
        <p:txBody>
          <a:bodyPr/>
          <a:lstStyle/>
          <a:p>
            <a:pPr eaLnBrk="1" hangingPunct="1"/>
            <a:r>
              <a:rPr lang="en-US" sz="3600" dirty="0"/>
              <a:t>Network signal setting design</a:t>
            </a: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762000" y="7620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0000"/>
                </a:solidFill>
              </a:rPr>
              <a:t>Real network</a:t>
            </a:r>
            <a:endParaRPr lang="en-US" sz="2800" i="1" dirty="0">
              <a:solidFill>
                <a:srgbClr val="000000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7241232" cy="457200"/>
          </a:xfrm>
          <a:noFill/>
        </p:spPr>
        <p:txBody>
          <a:bodyPr/>
          <a:lstStyle/>
          <a:p>
            <a:r>
              <a:rPr lang="en-US" sz="1200" dirty="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Prof. Gaetano Fusco</a:t>
            </a:r>
          </a:p>
          <a:p>
            <a:r>
              <a:rPr lang="en-US" sz="1200" dirty="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Methodology </a:t>
            </a:r>
            <a:r>
              <a:rPr lang="en-US" sz="1200" dirty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and Technology Advances for Transportation Network Management and Design</a:t>
            </a:r>
            <a:endParaRPr lang="en-US" sz="1200" dirty="0">
              <a:latin typeface="+mj-lt"/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696200" y="6146800"/>
            <a:ext cx="1295400" cy="457200"/>
          </a:xfrm>
          <a:noFill/>
        </p:spPr>
        <p:txBody>
          <a:bodyPr/>
          <a:lstStyle/>
          <a:p>
            <a:r>
              <a:rPr lang="en-US" sz="1200" smtClean="0">
                <a:latin typeface="Arial" pitchFamily="-111" charset="0"/>
              </a:rPr>
              <a:t>Page </a:t>
            </a:r>
            <a:fld id="{A4CB3B70-79BF-6040-95D5-CC8313AC830A}" type="slidenum">
              <a:rPr lang="en-US" sz="1200" smtClean="0">
                <a:latin typeface="Arial" pitchFamily="-111" charset="0"/>
              </a:rPr>
              <a:pPr/>
              <a:t>17</a:t>
            </a:fld>
            <a:endParaRPr lang="en-US" sz="1200">
              <a:latin typeface="Arial" pitchFamily="-111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631950"/>
            <a:ext cx="421322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1638300"/>
            <a:ext cx="4106862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847725" y="4824413"/>
            <a:ext cx="20005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Total time </a:t>
            </a:r>
            <a:r>
              <a:rPr lang="en-US" sz="1400" dirty="0" err="1">
                <a:solidFill>
                  <a:srgbClr val="000000"/>
                </a:solidFill>
              </a:rPr>
              <a:t>m</a:t>
            </a:r>
            <a:r>
              <a:rPr lang="en-US" sz="1400" dirty="0" err="1" smtClean="0">
                <a:solidFill>
                  <a:srgbClr val="000000"/>
                </a:solidFill>
              </a:rPr>
              <a:t>inimisation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145764" y="2360611"/>
            <a:ext cx="15016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User Equilibrium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957638" y="4767263"/>
            <a:ext cx="16416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Current conditions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4108450" y="3841750"/>
            <a:ext cx="331788" cy="919163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400">
              <a:solidFill>
                <a:srgbClr val="000000"/>
              </a:solidFill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4730750" y="4089399"/>
            <a:ext cx="704850" cy="666751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400">
              <a:solidFill>
                <a:srgbClr val="000000"/>
              </a:solidFill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H="1" flipV="1">
            <a:off x="3530497" y="2609320"/>
            <a:ext cx="318912" cy="420305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400">
              <a:solidFill>
                <a:srgbClr val="000000"/>
              </a:solidFill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H="1">
            <a:off x="2012950" y="4064001"/>
            <a:ext cx="177800" cy="742949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400">
              <a:solidFill>
                <a:srgbClr val="000000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6748391" y="1150839"/>
            <a:ext cx="15016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User Equilibrium</a:t>
            </a: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7738503" y="1455279"/>
            <a:ext cx="640133" cy="527934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400">
              <a:solidFill>
                <a:srgbClr val="000000"/>
              </a:solidFill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5778500" y="4337050"/>
            <a:ext cx="88900" cy="55245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400">
              <a:solidFill>
                <a:srgbClr val="000000"/>
              </a:solidFill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584825" y="4926013"/>
            <a:ext cx="20005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Total time </a:t>
            </a:r>
            <a:r>
              <a:rPr lang="en-US" sz="1400" dirty="0" err="1">
                <a:solidFill>
                  <a:srgbClr val="000000"/>
                </a:solidFill>
              </a:rPr>
              <a:t>m</a:t>
            </a:r>
            <a:r>
              <a:rPr lang="en-US" sz="1400" dirty="0" err="1" smtClean="0">
                <a:solidFill>
                  <a:srgbClr val="000000"/>
                </a:solidFill>
              </a:rPr>
              <a:t>inimisation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7949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152400"/>
            <a:ext cx="7685732" cy="504825"/>
          </a:xfrm>
        </p:spPr>
        <p:txBody>
          <a:bodyPr/>
          <a:lstStyle/>
          <a:p>
            <a:pPr eaLnBrk="1" hangingPunct="1"/>
            <a:r>
              <a:rPr lang="en-US" sz="3600" dirty="0"/>
              <a:t>Network signal setting design</a:t>
            </a: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762000" y="7620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0000"/>
                </a:solidFill>
              </a:rPr>
              <a:t>Real network</a:t>
            </a:r>
            <a:endParaRPr lang="en-US" sz="2800" i="1" dirty="0">
              <a:solidFill>
                <a:srgbClr val="000000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7241232" cy="457200"/>
          </a:xfrm>
          <a:noFill/>
        </p:spPr>
        <p:txBody>
          <a:bodyPr/>
          <a:lstStyle/>
          <a:p>
            <a:r>
              <a:rPr lang="en-US" sz="1200" dirty="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Prof. Gaetano Fusco</a:t>
            </a:r>
          </a:p>
          <a:p>
            <a:r>
              <a:rPr lang="en-US" sz="1200" dirty="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Methodology </a:t>
            </a:r>
            <a:r>
              <a:rPr lang="en-US" sz="1200" dirty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and Technology Advances for Transportation Network Management and Design</a:t>
            </a:r>
            <a:endParaRPr lang="en-US" sz="1200" dirty="0">
              <a:latin typeface="+mj-lt"/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696200" y="6146800"/>
            <a:ext cx="1295400" cy="457200"/>
          </a:xfrm>
          <a:noFill/>
        </p:spPr>
        <p:txBody>
          <a:bodyPr/>
          <a:lstStyle/>
          <a:p>
            <a:r>
              <a:rPr lang="en-US" sz="1200" smtClean="0">
                <a:latin typeface="Arial" pitchFamily="-111" charset="0"/>
              </a:rPr>
              <a:t>Page </a:t>
            </a:r>
            <a:fld id="{A4CB3B70-79BF-6040-95D5-CC8313AC830A}" type="slidenum">
              <a:rPr lang="en-US" sz="1200" smtClean="0">
                <a:latin typeface="Arial" pitchFamily="-111" charset="0"/>
              </a:rPr>
              <a:pPr/>
              <a:t>18</a:t>
            </a:fld>
            <a:endParaRPr lang="en-US" sz="1200">
              <a:latin typeface="Arial" pitchFamily="-111" charset="0"/>
            </a:endParaRP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457200" y="1384300"/>
            <a:ext cx="33020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GB" sz="2800" dirty="0" smtClean="0"/>
              <a:t>Delay reduction by joint optimization of signal settings and route flows</a:t>
            </a:r>
          </a:p>
          <a:p>
            <a:pPr lvl="1"/>
            <a:r>
              <a:rPr lang="en-GB" sz="2800" dirty="0" smtClean="0"/>
              <a:t>Goss-UE: -14%</a:t>
            </a:r>
          </a:p>
          <a:p>
            <a:pPr lvl="1"/>
            <a:r>
              <a:rPr lang="en-GB" sz="2800" dirty="0" smtClean="0"/>
              <a:t>Goss-SO: -36%</a:t>
            </a:r>
            <a:endParaRPr lang="en-GB" sz="2800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883" y="1473200"/>
            <a:ext cx="5395492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6748391" y="1125183"/>
            <a:ext cx="15016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User Equilibrium</a:t>
            </a:r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7738503" y="1429623"/>
            <a:ext cx="640133" cy="527934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400">
              <a:solidFill>
                <a:srgbClr val="000000"/>
              </a:solidFill>
            </a:endParaRPr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8074924" y="2387242"/>
            <a:ext cx="88900" cy="55245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400">
              <a:solidFill>
                <a:srgbClr val="000000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432228" y="2950548"/>
            <a:ext cx="11823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Total time </a:t>
            </a:r>
          </a:p>
          <a:p>
            <a:r>
              <a:rPr lang="en-US" sz="1400" dirty="0" err="1" smtClean="0">
                <a:solidFill>
                  <a:srgbClr val="000000"/>
                </a:solidFill>
              </a:rPr>
              <a:t>minimisation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7421516" y="3625600"/>
            <a:ext cx="10429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Current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 conditions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7030392" y="4040720"/>
            <a:ext cx="384876" cy="397657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67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Exploiting</a:t>
            </a:r>
            <a:r>
              <a:rPr lang="it-IT" dirty="0" smtClean="0"/>
              <a:t> </a:t>
            </a:r>
            <a:r>
              <a:rPr lang="it-IT" dirty="0" err="1" smtClean="0"/>
              <a:t>technology</a:t>
            </a:r>
            <a:r>
              <a:rPr lang="it-IT" dirty="0" smtClean="0"/>
              <a:t> </a:t>
            </a:r>
            <a:r>
              <a:rPr lang="it-IT" dirty="0" err="1" smtClean="0"/>
              <a:t>advances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Section</a:t>
            </a:r>
            <a:r>
              <a:rPr lang="it-IT" dirty="0" smtClean="0"/>
              <a:t> </a:t>
            </a:r>
            <a:r>
              <a:rPr lang="it-IT" dirty="0"/>
              <a:t>2</a:t>
            </a:r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7241232" cy="457200"/>
          </a:xfrm>
          <a:noFill/>
        </p:spPr>
        <p:txBody>
          <a:bodyPr/>
          <a:lstStyle/>
          <a:p>
            <a:r>
              <a:rPr lang="en-US" sz="120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Prof. Gaetano Fusco</a:t>
            </a:r>
          </a:p>
          <a:p>
            <a:r>
              <a:rPr lang="en-US" sz="120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Methodology and Technology Advances for Transportation Network Management and Design</a:t>
            </a:r>
            <a:endParaRPr lang="en-US" sz="1200" dirty="0">
              <a:latin typeface="+mj-lt"/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696200" y="6146800"/>
            <a:ext cx="1295400" cy="457200"/>
          </a:xfrm>
          <a:noFill/>
        </p:spPr>
        <p:txBody>
          <a:bodyPr/>
          <a:lstStyle/>
          <a:p>
            <a:r>
              <a:rPr lang="en-US" sz="1200" smtClean="0">
                <a:latin typeface="Arial" pitchFamily="-111" charset="0"/>
              </a:rPr>
              <a:t>Page </a:t>
            </a:r>
            <a:fld id="{A4CB3B70-79BF-6040-95D5-CC8313AC830A}" type="slidenum">
              <a:rPr lang="en-US" sz="1200" smtClean="0">
                <a:latin typeface="Arial" pitchFamily="-111" charset="0"/>
              </a:rPr>
              <a:pPr/>
              <a:t>19</a:t>
            </a:fld>
            <a:endParaRPr lang="en-US" sz="1200"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292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048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Outline</a:t>
            </a:r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05800" cy="4890864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Approach to transport design: predict the impacts of </a:t>
            </a:r>
            <a:r>
              <a:rPr lang="en-US" sz="2800" dirty="0" smtClean="0"/>
              <a:t>interventions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Peculiarity of transport </a:t>
            </a:r>
            <a:r>
              <a:rPr lang="en-US" sz="2800" dirty="0" smtClean="0"/>
              <a:t>systems </a:t>
            </a:r>
          </a:p>
          <a:p>
            <a:pPr eaLnBrk="1" hangingPunct="1"/>
            <a:r>
              <a:rPr lang="en-US" sz="2800" dirty="0" smtClean="0"/>
              <a:t>Optimization problem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Network </a:t>
            </a:r>
            <a:r>
              <a:rPr lang="en-US" sz="2800" dirty="0" smtClean="0"/>
              <a:t>model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Signal </a:t>
            </a:r>
            <a:r>
              <a:rPr lang="en-US" sz="2800" dirty="0" smtClean="0"/>
              <a:t>setting </a:t>
            </a:r>
            <a:r>
              <a:rPr lang="en-US" sz="2800" dirty="0" smtClean="0"/>
              <a:t>design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Exploiting technology advances: FCD for traffic monitoring and traveller information</a:t>
            </a:r>
          </a:p>
          <a:p>
            <a:pPr eaLnBrk="1" hangingPunct="1"/>
            <a:r>
              <a:rPr lang="en-US" sz="2800" dirty="0" smtClean="0"/>
              <a:t>Intelligent </a:t>
            </a:r>
            <a:r>
              <a:rPr lang="en-US" sz="2800" dirty="0" smtClean="0"/>
              <a:t>Transportation </a:t>
            </a:r>
            <a:r>
              <a:rPr lang="en-US" sz="2800" dirty="0" smtClean="0"/>
              <a:t>Systems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Need for understanding the impact of information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7241232" cy="457200"/>
          </a:xfrm>
          <a:noFill/>
        </p:spPr>
        <p:txBody>
          <a:bodyPr/>
          <a:lstStyle/>
          <a:p>
            <a:r>
              <a:rPr lang="en-US" sz="1200" dirty="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Prof. Gaetano Fusco</a:t>
            </a:r>
          </a:p>
          <a:p>
            <a:r>
              <a:rPr lang="en-US" sz="1200" dirty="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Methodology </a:t>
            </a:r>
            <a:r>
              <a:rPr lang="en-US" sz="1200" dirty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and Technology Advances for Transportation Network Management and Design</a:t>
            </a:r>
            <a:endParaRPr lang="en-US" sz="1200" dirty="0">
              <a:latin typeface="+mj-lt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696200" y="6146800"/>
            <a:ext cx="1295400" cy="457200"/>
          </a:xfrm>
          <a:noFill/>
        </p:spPr>
        <p:txBody>
          <a:bodyPr/>
          <a:lstStyle/>
          <a:p>
            <a:r>
              <a:rPr lang="en-US" sz="1200" smtClean="0">
                <a:latin typeface="Arial" pitchFamily="-111" charset="0"/>
              </a:rPr>
              <a:t>Page </a:t>
            </a:r>
            <a:fld id="{A4CB3B70-79BF-6040-95D5-CC8313AC830A}" type="slidenum">
              <a:rPr lang="en-US" sz="1200" smtClean="0">
                <a:latin typeface="Arial" pitchFamily="-111" charset="0"/>
              </a:rPr>
              <a:pPr/>
              <a:t>2</a:t>
            </a:fld>
            <a:endParaRPr lang="en-US" sz="1200">
              <a:latin typeface="Arial" pitchFamily="-111" charset="0"/>
            </a:endParaRPr>
          </a:p>
        </p:txBody>
      </p:sp>
    </p:spTree>
  </p:cSld>
  <p:clrMapOvr>
    <a:masterClrMapping/>
  </p:clrMapOvr>
  <p:transition xmlns:p14="http://schemas.microsoft.com/office/powerpoint/2010/main" advTm="75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1309" y="1282838"/>
            <a:ext cx="8144380" cy="4114800"/>
          </a:xfrm>
        </p:spPr>
        <p:txBody>
          <a:bodyPr/>
          <a:lstStyle/>
          <a:p>
            <a:r>
              <a:rPr lang="en-GB" sz="2800" dirty="0" smtClean="0"/>
              <a:t>ICT advances stimulate new services and products for transport systems</a:t>
            </a:r>
          </a:p>
          <a:p>
            <a:r>
              <a:rPr lang="en-GB" sz="2800" dirty="0"/>
              <a:t>Development of on-board sensors</a:t>
            </a:r>
          </a:p>
          <a:p>
            <a:r>
              <a:rPr lang="en-GB" sz="2800" dirty="0" smtClean="0"/>
              <a:t>Participation of users to information:</a:t>
            </a:r>
          </a:p>
          <a:p>
            <a:pPr lvl="1"/>
            <a:r>
              <a:rPr lang="en-GB" sz="2400" dirty="0" smtClean="0"/>
              <a:t>User source of data (floating car data)</a:t>
            </a:r>
          </a:p>
          <a:p>
            <a:pPr lvl="1"/>
            <a:r>
              <a:rPr lang="en-GB" sz="2400" dirty="0" smtClean="0"/>
              <a:t>User source of processed information (crowdsourcing)</a:t>
            </a:r>
          </a:p>
          <a:p>
            <a:pPr lvl="1"/>
            <a:r>
              <a:rPr lang="en-GB" sz="2400" dirty="0" smtClean="0"/>
              <a:t>Exchange of information among users (social networks)</a:t>
            </a:r>
          </a:p>
          <a:p>
            <a:r>
              <a:rPr lang="en-GB" sz="2800" dirty="0" smtClean="0"/>
              <a:t>Toward the Intelligent Transportation System</a:t>
            </a:r>
            <a:endParaRPr lang="en-GB" sz="28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152400"/>
            <a:ext cx="7416800" cy="5048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Technology </a:t>
            </a:r>
            <a:r>
              <a:rPr lang="en-US" sz="3600" dirty="0"/>
              <a:t>advances</a:t>
            </a:r>
            <a:endParaRPr lang="en-US" sz="3600" dirty="0" smtClean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62000" y="7620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000000"/>
                </a:solidFill>
              </a:rPr>
              <a:t>ICT technology advances</a:t>
            </a:r>
            <a:endParaRPr lang="en-US" sz="2800" i="1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7241232" cy="457200"/>
          </a:xfrm>
          <a:noFill/>
        </p:spPr>
        <p:txBody>
          <a:bodyPr/>
          <a:lstStyle/>
          <a:p>
            <a:r>
              <a:rPr lang="en-US" sz="120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Prof. Gaetano Fusco</a:t>
            </a:r>
          </a:p>
          <a:p>
            <a:r>
              <a:rPr lang="en-US" sz="120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Methodology and Technology Advances for Transportation Network Management and Design</a:t>
            </a:r>
            <a:endParaRPr lang="en-US" sz="1200" dirty="0">
              <a:latin typeface="+mj-lt"/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696200" y="6146800"/>
            <a:ext cx="1295400" cy="457200"/>
          </a:xfrm>
          <a:noFill/>
        </p:spPr>
        <p:txBody>
          <a:bodyPr/>
          <a:lstStyle/>
          <a:p>
            <a:r>
              <a:rPr lang="en-US" sz="1200" smtClean="0">
                <a:latin typeface="Arial" pitchFamily="-111" charset="0"/>
              </a:rPr>
              <a:t>Page </a:t>
            </a:r>
            <a:fld id="{A4CB3B70-79BF-6040-95D5-CC8313AC830A}" type="slidenum">
              <a:rPr lang="en-US" sz="1200" smtClean="0">
                <a:latin typeface="Arial" pitchFamily="-111" charset="0"/>
              </a:rPr>
              <a:pPr/>
              <a:t>20</a:t>
            </a:fld>
            <a:endParaRPr lang="en-US" sz="1200"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3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270550"/>
            <a:ext cx="39243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Traditional definition of the transport system: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Roads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Vehicles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People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533900" y="1270550"/>
            <a:ext cx="42291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</a:pPr>
            <a:r>
              <a:rPr lang="en-US" sz="2400" dirty="0" smtClean="0">
                <a:solidFill>
                  <a:srgbClr val="000000"/>
                </a:solidFill>
              </a:rPr>
              <a:t>	ICT allows components communicating each others, increases the information on near and far environment, and speeds up such communications</a:t>
            </a:r>
          </a:p>
        </p:txBody>
      </p:sp>
      <p:grpSp>
        <p:nvGrpSpPr>
          <p:cNvPr id="21" name="Gruppo 20"/>
          <p:cNvGrpSpPr/>
          <p:nvPr/>
        </p:nvGrpSpPr>
        <p:grpSpPr>
          <a:xfrm>
            <a:off x="1455103" y="3664655"/>
            <a:ext cx="5873326" cy="2215443"/>
            <a:chOff x="1257300" y="3213100"/>
            <a:chExt cx="6743700" cy="2666999"/>
          </a:xfrm>
        </p:grpSpPr>
        <p:sp>
          <p:nvSpPr>
            <p:cNvPr id="7" name="Ovale 6"/>
            <p:cNvSpPr/>
            <p:nvPr/>
          </p:nvSpPr>
          <p:spPr bwMode="auto">
            <a:xfrm>
              <a:off x="2432050" y="3579812"/>
              <a:ext cx="4152900" cy="219868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1" charset="-128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1" charset="-128"/>
                </a:rPr>
                <a:t>ICT</a:t>
              </a:r>
            </a:p>
          </p:txBody>
        </p:sp>
        <p:sp>
          <p:nvSpPr>
            <p:cNvPr id="8" name="Ovale 7"/>
            <p:cNvSpPr/>
            <p:nvPr/>
          </p:nvSpPr>
          <p:spPr bwMode="auto">
            <a:xfrm>
              <a:off x="3327400" y="3213100"/>
              <a:ext cx="2184400" cy="660399"/>
            </a:xfrm>
            <a:prstGeom prst="ellipse">
              <a:avLst/>
            </a:prstGeom>
            <a:solidFill>
              <a:srgbClr val="CCCCFF">
                <a:alpha val="50000"/>
              </a:srgbClr>
            </a:solidFill>
            <a:ln w="76200" cap="flat" cmpd="sng" algn="ctr">
              <a:solidFill>
                <a:srgbClr val="33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1" charset="-128"/>
                </a:rPr>
                <a:t>PEOPLE</a:t>
              </a:r>
            </a:p>
          </p:txBody>
        </p:sp>
        <p:sp>
          <p:nvSpPr>
            <p:cNvPr id="9" name="Ovale 8"/>
            <p:cNvSpPr/>
            <p:nvPr/>
          </p:nvSpPr>
          <p:spPr bwMode="auto">
            <a:xfrm>
              <a:off x="1257300" y="5219700"/>
              <a:ext cx="2184400" cy="660399"/>
            </a:xfrm>
            <a:prstGeom prst="ellipse">
              <a:avLst/>
            </a:prstGeom>
            <a:solidFill>
              <a:srgbClr val="CCCCFF">
                <a:alpha val="50000"/>
              </a:srgbClr>
            </a:solidFill>
            <a:ln w="76200" cap="flat" cmpd="sng" algn="ctr">
              <a:solidFill>
                <a:srgbClr val="33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1" charset="-128"/>
                </a:rPr>
                <a:t>ROADS</a:t>
              </a:r>
            </a:p>
          </p:txBody>
        </p:sp>
        <p:sp>
          <p:nvSpPr>
            <p:cNvPr id="10" name="Freccia bidirezionale verticale 9"/>
            <p:cNvSpPr/>
            <p:nvPr/>
          </p:nvSpPr>
          <p:spPr bwMode="auto">
            <a:xfrm rot="16200000">
              <a:off x="4375150" y="4641850"/>
              <a:ext cx="254000" cy="1816100"/>
            </a:xfrm>
            <a:prstGeom prst="upDown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rgbClr val="33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1" name="Freccia bidirezionale verticale 10"/>
            <p:cNvSpPr/>
            <p:nvPr/>
          </p:nvSpPr>
          <p:spPr bwMode="auto">
            <a:xfrm rot="2815078">
              <a:off x="2687646" y="3553464"/>
              <a:ext cx="237594" cy="1726001"/>
            </a:xfrm>
            <a:prstGeom prst="upDown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rgbClr val="33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2" name="Freccia bidirezionale verticale 11"/>
            <p:cNvSpPr/>
            <p:nvPr/>
          </p:nvSpPr>
          <p:spPr bwMode="auto">
            <a:xfrm rot="18784922" flipH="1">
              <a:off x="6002861" y="3531198"/>
              <a:ext cx="237594" cy="1726001"/>
            </a:xfrm>
            <a:prstGeom prst="upDown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rgbClr val="33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3" name="Ovale 12"/>
            <p:cNvSpPr/>
            <p:nvPr/>
          </p:nvSpPr>
          <p:spPr bwMode="auto">
            <a:xfrm>
              <a:off x="5511800" y="5219700"/>
              <a:ext cx="2489200" cy="660399"/>
            </a:xfrm>
            <a:prstGeom prst="ellipse">
              <a:avLst/>
            </a:prstGeom>
            <a:solidFill>
              <a:srgbClr val="CCCCFF">
                <a:alpha val="50000"/>
              </a:srgbClr>
            </a:solidFill>
            <a:ln w="76200" cap="flat" cmpd="sng" algn="ctr">
              <a:solidFill>
                <a:srgbClr val="33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1" charset="-128"/>
                </a:rPr>
                <a:t>VEHICLES</a:t>
              </a:r>
            </a:p>
          </p:txBody>
        </p:sp>
        <p:sp>
          <p:nvSpPr>
            <p:cNvPr id="14" name="Freccia circolare a sinistra 13"/>
            <p:cNvSpPr>
              <a:spLocks noChangeAspect="1"/>
            </p:cNvSpPr>
            <p:nvPr/>
          </p:nvSpPr>
          <p:spPr bwMode="auto">
            <a:xfrm flipH="1">
              <a:off x="3327400" y="4110315"/>
              <a:ext cx="738231" cy="960119"/>
            </a:xfrm>
            <a:prstGeom prst="curvedLeftArrow">
              <a:avLst/>
            </a:prstGeom>
            <a:solidFill>
              <a:srgbClr val="3300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6" name="Freccia circolare a sinistra 15"/>
            <p:cNvSpPr>
              <a:spLocks noChangeAspect="1"/>
            </p:cNvSpPr>
            <p:nvPr/>
          </p:nvSpPr>
          <p:spPr bwMode="auto">
            <a:xfrm>
              <a:off x="4773569" y="4132581"/>
              <a:ext cx="738231" cy="960119"/>
            </a:xfrm>
            <a:prstGeom prst="curvedLeftArrow">
              <a:avLst/>
            </a:prstGeom>
            <a:solidFill>
              <a:srgbClr val="3300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1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7241232" cy="457200"/>
          </a:xfrm>
          <a:noFill/>
        </p:spPr>
        <p:txBody>
          <a:bodyPr/>
          <a:lstStyle/>
          <a:p>
            <a:r>
              <a:rPr lang="en-US" sz="120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Prof. Gaetano Fusco</a:t>
            </a:r>
          </a:p>
          <a:p>
            <a:r>
              <a:rPr lang="en-US" sz="120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Methodology and Technology Advances for Transportation Network Management and Design</a:t>
            </a:r>
            <a:endParaRPr lang="en-US" sz="1200" dirty="0">
              <a:latin typeface="+mj-lt"/>
            </a:endParaRPr>
          </a:p>
        </p:txBody>
      </p:sp>
      <p:sp>
        <p:nvSpPr>
          <p:cNvPr id="1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696200" y="6146800"/>
            <a:ext cx="1295400" cy="457200"/>
          </a:xfrm>
          <a:noFill/>
        </p:spPr>
        <p:txBody>
          <a:bodyPr/>
          <a:lstStyle/>
          <a:p>
            <a:r>
              <a:rPr lang="en-US" sz="1200" smtClean="0">
                <a:latin typeface="Arial" pitchFamily="-111" charset="0"/>
              </a:rPr>
              <a:t>Page </a:t>
            </a:r>
            <a:fld id="{A4CB3B70-79BF-6040-95D5-CC8313AC830A}" type="slidenum">
              <a:rPr lang="en-US" sz="1200" smtClean="0">
                <a:latin typeface="Arial" pitchFamily="-111" charset="0"/>
              </a:rPr>
              <a:pPr/>
              <a:t>21</a:t>
            </a:fld>
            <a:endParaRPr lang="en-US" sz="1200">
              <a:latin typeface="Arial" pitchFamily="-111" charset="0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152400"/>
            <a:ext cx="7416800" cy="5048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Intelligent Transport Systems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62000" y="7620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000000"/>
                </a:solidFill>
              </a:rPr>
              <a:t>ICT </a:t>
            </a:r>
            <a:r>
              <a:rPr lang="en-US" sz="2800" i="1" dirty="0" smtClean="0">
                <a:solidFill>
                  <a:srgbClr val="000000"/>
                </a:solidFill>
              </a:rPr>
              <a:t>enhances interactions between</a:t>
            </a:r>
            <a:r>
              <a:rPr lang="en-US" sz="2800" i="1" dirty="0">
                <a:solidFill>
                  <a:srgbClr val="000000"/>
                </a:solidFill>
              </a:rPr>
              <a:t> components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70476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1308" y="1600200"/>
            <a:ext cx="8307891" cy="4114800"/>
          </a:xfrm>
        </p:spPr>
        <p:txBody>
          <a:bodyPr/>
          <a:lstStyle/>
          <a:p>
            <a:r>
              <a:rPr lang="en-GB" sz="2800" dirty="0" smtClean="0"/>
              <a:t>Huge amount of data, often heterogeneous</a:t>
            </a:r>
          </a:p>
          <a:p>
            <a:r>
              <a:rPr lang="en-GB" sz="2800" dirty="0" smtClean="0"/>
              <a:t>Need for high frequency update of information on road congestion</a:t>
            </a:r>
          </a:p>
          <a:p>
            <a:r>
              <a:rPr lang="en-GB" sz="2800" dirty="0" smtClean="0"/>
              <a:t>Risk of over-reaction</a:t>
            </a:r>
          </a:p>
          <a:p>
            <a:r>
              <a:rPr lang="en-GB" sz="2800" dirty="0" smtClean="0"/>
              <a:t>Need for tools able to simulate the system performances and predict future states, including users behaviour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152400"/>
            <a:ext cx="7416800" cy="5048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Technology </a:t>
            </a:r>
            <a:r>
              <a:rPr lang="en-US" sz="3600" dirty="0"/>
              <a:t>advances</a:t>
            </a:r>
            <a:endParaRPr lang="en-US" sz="3600" dirty="0" smtClean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62000" y="7620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0000"/>
                </a:solidFill>
              </a:rPr>
              <a:t>Issues arising from use of ICT</a:t>
            </a:r>
            <a:endParaRPr lang="en-US" sz="2800" i="1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7241232" cy="457200"/>
          </a:xfrm>
          <a:noFill/>
        </p:spPr>
        <p:txBody>
          <a:bodyPr/>
          <a:lstStyle/>
          <a:p>
            <a:r>
              <a:rPr lang="en-US" sz="120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Prof. Gaetano Fusco</a:t>
            </a:r>
          </a:p>
          <a:p>
            <a:r>
              <a:rPr lang="en-US" sz="120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Methodology and Technology Advances for Transportation Network Management and Design</a:t>
            </a:r>
            <a:endParaRPr lang="en-US" sz="1200" dirty="0">
              <a:latin typeface="+mj-lt"/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696200" y="6146800"/>
            <a:ext cx="1295400" cy="457200"/>
          </a:xfrm>
          <a:noFill/>
        </p:spPr>
        <p:txBody>
          <a:bodyPr/>
          <a:lstStyle/>
          <a:p>
            <a:r>
              <a:rPr lang="en-US" sz="1200" smtClean="0">
                <a:latin typeface="Arial" pitchFamily="-111" charset="0"/>
              </a:rPr>
              <a:t>Page </a:t>
            </a:r>
            <a:fld id="{A4CB3B70-79BF-6040-95D5-CC8313AC830A}" type="slidenum">
              <a:rPr lang="en-US" sz="1200" smtClean="0">
                <a:latin typeface="Arial" pitchFamily="-111" charset="0"/>
              </a:rPr>
              <a:pPr/>
              <a:t>22</a:t>
            </a:fld>
            <a:endParaRPr lang="en-US" sz="1200"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244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152400"/>
            <a:ext cx="7416800" cy="5048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ICT Technology </a:t>
            </a:r>
            <a:r>
              <a:rPr lang="en-US" sz="3600" dirty="0"/>
              <a:t>advances</a:t>
            </a:r>
            <a:endParaRPr lang="en-US" sz="3600" dirty="0" smtClean="0"/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848600" cy="4343400"/>
          </a:xfrm>
        </p:spPr>
        <p:txBody>
          <a:bodyPr/>
          <a:lstStyle/>
          <a:p>
            <a:pPr eaLnBrk="1" hangingPunct="1"/>
            <a:r>
              <a:rPr lang="en-US" sz="2800" dirty="0"/>
              <a:t>Exploiting technology advances: FCD for traffic monitoring and traveller information</a:t>
            </a:r>
          </a:p>
          <a:p>
            <a:pPr eaLnBrk="1" hangingPunct="1"/>
            <a:r>
              <a:rPr lang="en-US" sz="2800" dirty="0"/>
              <a:t>Estimation of network performances: time and space distribution of congestion; average </a:t>
            </a:r>
            <a:r>
              <a:rPr lang="en-US" sz="2800" dirty="0" err="1"/>
              <a:t>vs</a:t>
            </a:r>
            <a:r>
              <a:rPr lang="en-US" sz="2800" dirty="0"/>
              <a:t> minimum speed (i.e.: travel time </a:t>
            </a:r>
            <a:r>
              <a:rPr lang="en-US" sz="2800" dirty="0" err="1"/>
              <a:t>vs</a:t>
            </a:r>
            <a:r>
              <a:rPr lang="en-US" sz="2800" dirty="0"/>
              <a:t> stops)</a:t>
            </a:r>
          </a:p>
          <a:p>
            <a:pPr eaLnBrk="1" hangingPunct="1"/>
            <a:r>
              <a:rPr lang="en-US" sz="2800" dirty="0"/>
              <a:t>Intelligent Transportation Systems: not only application of technology for real-time estimation, but needs for traffic prediction</a:t>
            </a:r>
          </a:p>
          <a:p>
            <a:pPr eaLnBrk="1" hangingPunct="1"/>
            <a:r>
              <a:rPr lang="en-US" sz="2800" dirty="0"/>
              <a:t>Need for understanding the impact of </a:t>
            </a:r>
            <a:r>
              <a:rPr lang="en-US" sz="2800" dirty="0" smtClean="0"/>
              <a:t>information</a:t>
            </a:r>
            <a:endParaRPr lang="en-US" sz="2800" dirty="0"/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762000" y="7620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0000"/>
                </a:solidFill>
              </a:rPr>
              <a:t>Information and Communications Technology</a:t>
            </a:r>
            <a:endParaRPr lang="en-US" sz="2800" i="1" dirty="0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7241232" cy="457200"/>
          </a:xfrm>
          <a:noFill/>
        </p:spPr>
        <p:txBody>
          <a:bodyPr/>
          <a:lstStyle/>
          <a:p>
            <a:r>
              <a:rPr lang="en-US" sz="120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Prof. Gaetano Fusco</a:t>
            </a:r>
          </a:p>
          <a:p>
            <a:r>
              <a:rPr lang="en-US" sz="120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Methodology and Technology Advances for Transportation Network Management and Design</a:t>
            </a:r>
            <a:endParaRPr lang="en-US" sz="1200" dirty="0">
              <a:latin typeface="+mj-lt"/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696200" y="6146800"/>
            <a:ext cx="1295400" cy="457200"/>
          </a:xfrm>
          <a:noFill/>
        </p:spPr>
        <p:txBody>
          <a:bodyPr/>
          <a:lstStyle/>
          <a:p>
            <a:r>
              <a:rPr lang="en-US" sz="1200" smtClean="0">
                <a:latin typeface="Arial" pitchFamily="-111" charset="0"/>
              </a:rPr>
              <a:t>Page </a:t>
            </a:r>
            <a:fld id="{A4CB3B70-79BF-6040-95D5-CC8313AC830A}" type="slidenum">
              <a:rPr lang="en-US" sz="1200" smtClean="0">
                <a:latin typeface="Arial" pitchFamily="-111" charset="0"/>
              </a:rPr>
              <a:pPr/>
              <a:t>23</a:t>
            </a:fld>
            <a:endParaRPr lang="en-US" sz="1200"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894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152400"/>
            <a:ext cx="7416800" cy="5048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34" charset="-128"/>
              </a:rPr>
              <a:t>Example of Floating Car Dataset</a:t>
            </a:r>
            <a:endParaRPr lang="en-US" sz="3600" dirty="0" smtClean="0"/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848600" cy="434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Fleet: 103,000 floating vehicles equipped by GPS on-board units</a:t>
            </a: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104 millions of records (positions and speeds) </a:t>
            </a: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Traffic: 9 million trips in one month</a:t>
            </a:r>
          </a:p>
          <a:p>
            <a:pPr eaLnBrk="1" hangingPunct="1"/>
            <a:r>
              <a:rPr lang="en-US" sz="2800" dirty="0" smtClean="0"/>
              <a:t>Update every 2 km or 5 minutes (on freeways)</a:t>
            </a:r>
          </a:p>
          <a:p>
            <a:pPr eaLnBrk="1" hangingPunct="1"/>
            <a:r>
              <a:rPr lang="en-US" sz="2800" dirty="0" smtClean="0"/>
              <a:t>Map matching to two different graphs:</a:t>
            </a:r>
          </a:p>
          <a:p>
            <a:pPr lvl="1" eaLnBrk="1" hangingPunct="1"/>
            <a:r>
              <a:rPr lang="en-US" sz="2400" dirty="0" smtClean="0"/>
              <a:t>Aggregate: 14,833 links; 5,906 nodes; avg. link length: 0.62 km</a:t>
            </a:r>
            <a:endParaRPr lang="en-US" sz="2800" dirty="0" smtClean="0"/>
          </a:p>
          <a:p>
            <a:pPr lvl="1" eaLnBrk="1" hangingPunct="1"/>
            <a:r>
              <a:rPr lang="en-US" sz="2400" dirty="0" smtClean="0">
                <a:solidFill>
                  <a:schemeClr val="tx1"/>
                </a:solidFill>
              </a:rPr>
              <a:t>Disaggregate: 249,844 links; 204,052 nodes; avg. link length: 0.099 km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762000" y="7620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0000"/>
                </a:solidFill>
              </a:rPr>
              <a:t>Data: Metropolitan area </a:t>
            </a:r>
            <a:r>
              <a:rPr lang="en-US" sz="2800" i="1" smtClean="0">
                <a:solidFill>
                  <a:srgbClr val="000000"/>
                </a:solidFill>
              </a:rPr>
              <a:t>of Roma, </a:t>
            </a:r>
            <a:r>
              <a:rPr lang="en-US" sz="2800" i="1" dirty="0" smtClean="0">
                <a:solidFill>
                  <a:srgbClr val="000000"/>
                </a:solidFill>
              </a:rPr>
              <a:t>1-31 May 2010</a:t>
            </a:r>
            <a:endParaRPr lang="en-US" sz="2800" i="1" dirty="0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7241232" cy="457200"/>
          </a:xfrm>
          <a:noFill/>
        </p:spPr>
        <p:txBody>
          <a:bodyPr/>
          <a:lstStyle/>
          <a:p>
            <a:r>
              <a:rPr lang="en-US" sz="120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Prof. Gaetano Fusco</a:t>
            </a:r>
          </a:p>
          <a:p>
            <a:r>
              <a:rPr lang="en-US" sz="120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Methodology and Technology Advances for Transportation Network Management and Design</a:t>
            </a:r>
            <a:endParaRPr lang="en-US" sz="1200" dirty="0">
              <a:latin typeface="+mj-lt"/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696200" y="6146800"/>
            <a:ext cx="1295400" cy="457200"/>
          </a:xfrm>
          <a:noFill/>
        </p:spPr>
        <p:txBody>
          <a:bodyPr/>
          <a:lstStyle/>
          <a:p>
            <a:r>
              <a:rPr lang="en-US" sz="1200" smtClean="0">
                <a:latin typeface="Arial" pitchFamily="-111" charset="0"/>
              </a:rPr>
              <a:t>Page </a:t>
            </a:r>
            <a:fld id="{A4CB3B70-79BF-6040-95D5-CC8313AC830A}" type="slidenum">
              <a:rPr lang="en-US" sz="1200" smtClean="0">
                <a:latin typeface="Arial" pitchFamily="-111" charset="0"/>
              </a:rPr>
              <a:pPr/>
              <a:t>24</a:t>
            </a:fld>
            <a:endParaRPr lang="en-US" sz="1200"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24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22B0833-3937-D54F-A3A2-50EA6BE5D5D8}" type="datetime1">
              <a:rPr lang="it-IT"/>
              <a:pPr/>
              <a:t>21/10/15</a:t>
            </a:fld>
            <a:endParaRPr lang="it-IT"/>
          </a:p>
        </p:txBody>
      </p:sp>
      <p:sp>
        <p:nvSpPr>
          <p:cNvPr id="40963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Titolo Presentazione</a:t>
            </a:r>
          </a:p>
        </p:txBody>
      </p:sp>
      <p:sp>
        <p:nvSpPr>
          <p:cNvPr id="4096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it-IT"/>
              <a:t>Pagina </a:t>
            </a:r>
            <a:fld id="{8151190C-7695-1841-8CA7-C79139586AC4}" type="slidenum">
              <a:rPr lang="it-IT"/>
              <a:pPr/>
              <a:t>25</a:t>
            </a:fld>
            <a:endParaRPr lang="it-IT"/>
          </a:p>
        </p:txBody>
      </p:sp>
      <p:pic>
        <p:nvPicPr>
          <p:cNvPr id="40965" name="Immagin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9863" y="-381000"/>
            <a:ext cx="9390063" cy="768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152400"/>
            <a:ext cx="7416800" cy="5048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34" charset="-128"/>
              </a:rPr>
              <a:t>Exploiting </a:t>
            </a:r>
            <a:r>
              <a:rPr lang="en-US" sz="3600" dirty="0" smtClean="0">
                <a:ea typeface="ＭＳ Ｐゴシック" pitchFamily="34" charset="-128"/>
              </a:rPr>
              <a:t>Floating Car Data</a:t>
            </a:r>
            <a:endParaRPr lang="en-US" sz="3600" dirty="0" smtClean="0"/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848600" cy="434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FCD provide a real-time updated detailed picture of traffic state 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It is possible to validate usual assumptions of current traffic models:</a:t>
            </a:r>
          </a:p>
          <a:p>
            <a:pPr lvl="1" eaLnBrk="1" hangingPunct="1"/>
            <a:r>
              <a:rPr lang="en-US" dirty="0" smtClean="0"/>
              <a:t>Flow homogeneity</a:t>
            </a:r>
          </a:p>
          <a:p>
            <a:pPr lvl="1" eaLnBrk="1" hangingPunct="1"/>
            <a:r>
              <a:rPr lang="en-US" dirty="0" smtClean="0"/>
              <a:t>Day-to-day stability</a:t>
            </a:r>
          </a:p>
          <a:p>
            <a:pPr lvl="1" eaLnBrk="1" hangingPunct="1"/>
            <a:r>
              <a:rPr lang="en-US" dirty="0" smtClean="0"/>
              <a:t>Space uniformity along links</a:t>
            </a:r>
          </a:p>
          <a:p>
            <a:pPr eaLnBrk="1" hangingPunct="1"/>
            <a:r>
              <a:rPr lang="en-US" sz="2800" dirty="0" smtClean="0"/>
              <a:t>It is possible to conceive new categories of models that start from the observed traffic state and predict its possible evolutions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762000" y="7620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0000"/>
                </a:solidFill>
              </a:rPr>
              <a:t>Toward new models, new applications</a:t>
            </a:r>
            <a:endParaRPr lang="en-US" sz="2800" i="1" dirty="0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7241232" cy="457200"/>
          </a:xfrm>
          <a:noFill/>
        </p:spPr>
        <p:txBody>
          <a:bodyPr/>
          <a:lstStyle/>
          <a:p>
            <a:r>
              <a:rPr lang="en-US" sz="120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Prof. Gaetano Fusco</a:t>
            </a:r>
          </a:p>
          <a:p>
            <a:r>
              <a:rPr lang="en-US" sz="120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Methodology and Technology Advances for Transportation Network Management and Design</a:t>
            </a:r>
            <a:endParaRPr lang="en-US" sz="1200" dirty="0">
              <a:latin typeface="+mj-lt"/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696200" y="6146800"/>
            <a:ext cx="1295400" cy="457200"/>
          </a:xfrm>
          <a:noFill/>
        </p:spPr>
        <p:txBody>
          <a:bodyPr/>
          <a:lstStyle/>
          <a:p>
            <a:r>
              <a:rPr lang="en-US" sz="1200" smtClean="0">
                <a:latin typeface="Arial" pitchFamily="-111" charset="0"/>
              </a:rPr>
              <a:t>Page </a:t>
            </a:r>
            <a:fld id="{A4CB3B70-79BF-6040-95D5-CC8313AC830A}" type="slidenum">
              <a:rPr lang="en-US" sz="1200" smtClean="0">
                <a:latin typeface="Arial" pitchFamily="-111" charset="0"/>
              </a:rPr>
              <a:pPr/>
              <a:t>26</a:t>
            </a:fld>
            <a:endParaRPr lang="en-US" sz="1200">
              <a:latin typeface="Arial" pitchFamily="-111" charset="0"/>
            </a:endParaRPr>
          </a:p>
        </p:txBody>
      </p:sp>
      <p:sp>
        <p:nvSpPr>
          <p:cNvPr id="2" name="Personalizzato 1">
            <a:hlinkClick r:id="" action="ppaction://hlinkshowjump?jump=nextslide" highlightClick="1"/>
          </p:cNvPr>
          <p:cNvSpPr/>
          <p:nvPr/>
        </p:nvSpPr>
        <p:spPr>
          <a:xfrm>
            <a:off x="7691509" y="1468508"/>
            <a:ext cx="853914" cy="817510"/>
          </a:xfrm>
          <a:prstGeom prst="actionButtonBlank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2953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152400"/>
            <a:ext cx="7416800" cy="504825"/>
          </a:xfrm>
        </p:spPr>
        <p:txBody>
          <a:bodyPr/>
          <a:lstStyle/>
          <a:p>
            <a:pPr eaLnBrk="1" hangingPunct="1"/>
            <a:r>
              <a:rPr lang="en-US" sz="3600" dirty="0" err="1" smtClean="0">
                <a:ea typeface="ＭＳ Ｐゴシック" pitchFamily="34" charset="-128"/>
              </a:rPr>
              <a:t>Exloiting</a:t>
            </a:r>
            <a:r>
              <a:rPr lang="en-US" sz="3600" dirty="0" smtClean="0">
                <a:ea typeface="ＭＳ Ｐゴシック" pitchFamily="34" charset="-128"/>
              </a:rPr>
              <a:t> Floating Car Data</a:t>
            </a:r>
            <a:endParaRPr lang="en-US" sz="3600" dirty="0" smtClean="0"/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762000" y="7620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0000"/>
                </a:solidFill>
              </a:rPr>
              <a:t>Statistical estimate of traffic state (1 month data)</a:t>
            </a:r>
            <a:endParaRPr lang="en-US" sz="2800" i="1" dirty="0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7241232" cy="457200"/>
          </a:xfrm>
          <a:noFill/>
        </p:spPr>
        <p:txBody>
          <a:bodyPr/>
          <a:lstStyle/>
          <a:p>
            <a:r>
              <a:rPr lang="en-US" sz="120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Prof. Gaetano Fusco</a:t>
            </a:r>
          </a:p>
          <a:p>
            <a:r>
              <a:rPr lang="en-US" sz="120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Methodology and Technology Advances for Transportation Network Management and Design</a:t>
            </a:r>
            <a:endParaRPr lang="en-US" sz="1200" dirty="0">
              <a:latin typeface="+mj-lt"/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696200" y="6146800"/>
            <a:ext cx="1295400" cy="457200"/>
          </a:xfrm>
          <a:noFill/>
        </p:spPr>
        <p:txBody>
          <a:bodyPr/>
          <a:lstStyle/>
          <a:p>
            <a:r>
              <a:rPr lang="en-US" sz="1200" smtClean="0">
                <a:latin typeface="Arial" pitchFamily="-111" charset="0"/>
              </a:rPr>
              <a:t>Page </a:t>
            </a:r>
            <a:fld id="{A4CB3B70-79BF-6040-95D5-CC8313AC830A}" type="slidenum">
              <a:rPr lang="en-US" sz="1200" smtClean="0">
                <a:latin typeface="Arial" pitchFamily="-111" charset="0"/>
              </a:rPr>
              <a:pPr/>
              <a:t>27</a:t>
            </a:fld>
            <a:endParaRPr lang="en-US" sz="1200">
              <a:latin typeface="Arial" pitchFamily="-111" charset="0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063221"/>
              </p:ext>
            </p:extLst>
          </p:nvPr>
        </p:nvGraphicFramePr>
        <p:xfrm>
          <a:off x="1143000" y="3340100"/>
          <a:ext cx="6858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694" name="Documento" r:id="rId4" imgW="6858000" imgH="177800" progId="Word.Document.12">
                  <p:embed/>
                </p:oleObj>
              </mc:Choice>
              <mc:Fallback>
                <p:oleObj name="Documento" r:id="rId4" imgW="68580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3340100"/>
                        <a:ext cx="68580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 l="21149" t="6667" r="14162" b="13333"/>
          <a:stretch>
            <a:fillRect/>
          </a:stretch>
        </p:blipFill>
        <p:spPr bwMode="auto">
          <a:xfrm>
            <a:off x="1031801" y="1296921"/>
            <a:ext cx="5741042" cy="480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12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152400"/>
            <a:ext cx="7416800" cy="504825"/>
          </a:xfrm>
        </p:spPr>
        <p:txBody>
          <a:bodyPr/>
          <a:lstStyle/>
          <a:p>
            <a:pPr eaLnBrk="1" hangingPunct="1"/>
            <a:r>
              <a:rPr lang="en-US" sz="3600" dirty="0"/>
              <a:t>Flow </a:t>
            </a:r>
            <a:r>
              <a:rPr lang="en-US" sz="3600" dirty="0" smtClean="0"/>
              <a:t>homogeneity</a:t>
            </a: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762000" y="7620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0000"/>
                </a:solidFill>
              </a:rPr>
              <a:t>Floating Car Data: </a:t>
            </a:r>
            <a:r>
              <a:rPr lang="en-US" sz="2800" dirty="0">
                <a:solidFill>
                  <a:srgbClr val="000000"/>
                </a:solidFill>
              </a:rPr>
              <a:t>Variability across vehicles</a:t>
            </a:r>
            <a:endParaRPr lang="en-US" sz="2800" i="1" dirty="0">
              <a:solidFill>
                <a:srgbClr val="0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429" y="3558952"/>
            <a:ext cx="3601371" cy="253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8382000" y="4122626"/>
            <a:ext cx="553998" cy="115287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it-IT" sz="2400" b="1" dirty="0" smtClean="0">
                <a:solidFill>
                  <a:srgbClr val="000000"/>
                </a:solidFill>
              </a:rPr>
              <a:t>Link #3</a:t>
            </a:r>
            <a:endParaRPr lang="it-IT" sz="2400" b="1" dirty="0">
              <a:solidFill>
                <a:srgbClr val="000000"/>
              </a:solidFill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1447800"/>
            <a:ext cx="457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 eaLnBrk="1" hangingPunct="1">
              <a:buClr>
                <a:srgbClr val="822433"/>
              </a:buClr>
              <a:buFontTx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Average standard deviation of vehicle speed = </a:t>
            </a:r>
            <a:r>
              <a:rPr lang="en-GB" sz="2400" b="1" dirty="0" smtClean="0">
                <a:solidFill>
                  <a:srgbClr val="000000"/>
                </a:solidFill>
              </a:rPr>
              <a:t>13.2 km/h</a:t>
            </a:r>
          </a:p>
          <a:p>
            <a:pPr marL="342900" lvl="1" indent="-342900" eaLnBrk="1" hangingPunct="1">
              <a:buClr>
                <a:srgbClr val="822433"/>
              </a:buClr>
              <a:buFontTx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Average </a:t>
            </a:r>
            <a:r>
              <a:rPr lang="en-GB" sz="2400" i="1" dirty="0" smtClean="0">
                <a:solidFill>
                  <a:srgbClr val="000000"/>
                </a:solidFill>
              </a:rPr>
              <a:t>vehicle </a:t>
            </a:r>
            <a:r>
              <a:rPr lang="en-GB" sz="2400" dirty="0" smtClean="0">
                <a:solidFill>
                  <a:srgbClr val="000000"/>
                </a:solidFill>
              </a:rPr>
              <a:t>speed = </a:t>
            </a:r>
            <a:r>
              <a:rPr lang="en-GB" sz="2400" b="1" dirty="0" smtClean="0">
                <a:solidFill>
                  <a:srgbClr val="000000"/>
                </a:solidFill>
              </a:rPr>
              <a:t>55.3 km/h</a:t>
            </a:r>
          </a:p>
          <a:p>
            <a:pPr marL="342900" lvl="1" indent="-342900" eaLnBrk="1" hangingPunct="1">
              <a:buClr>
                <a:srgbClr val="822433"/>
              </a:buClr>
              <a:buFontTx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Coefficient of Variation = </a:t>
            </a:r>
            <a:r>
              <a:rPr lang="en-GB" sz="2400" b="1" dirty="0" smtClean="0">
                <a:solidFill>
                  <a:srgbClr val="000000"/>
                </a:solidFill>
              </a:rPr>
              <a:t>0.23</a:t>
            </a: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Confidence intervals of the average flow speed: degree of belief of the average value of measures as estimator of the average of the population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SzTx/>
              <a:buFontTx/>
              <a:buChar char="•"/>
              <a:tabLst/>
              <a:defRPr/>
            </a:pP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06902"/>
            <a:ext cx="374076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8382000" y="1625764"/>
            <a:ext cx="553998" cy="3777642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it-IT" sz="2400" b="1" dirty="0" smtClean="0">
                <a:solidFill>
                  <a:srgbClr val="000000"/>
                </a:solidFill>
              </a:rPr>
              <a:t>Link #58</a:t>
            </a:r>
            <a:endParaRPr lang="it-IT" sz="2400" b="1" dirty="0">
              <a:solidFill>
                <a:srgbClr val="000000"/>
              </a:solidFill>
            </a:endParaRPr>
          </a:p>
        </p:txBody>
      </p:sp>
      <p:sp>
        <p:nvSpPr>
          <p:cNvPr id="1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7241232" cy="457200"/>
          </a:xfrm>
          <a:noFill/>
        </p:spPr>
        <p:txBody>
          <a:bodyPr/>
          <a:lstStyle/>
          <a:p>
            <a:r>
              <a:rPr lang="en-US" sz="120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Prof. Gaetano Fusco</a:t>
            </a:r>
          </a:p>
          <a:p>
            <a:r>
              <a:rPr lang="en-US" sz="120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Methodology and Technology Advances for Transportation Network Management and Design</a:t>
            </a:r>
            <a:endParaRPr lang="en-US" sz="1200" dirty="0">
              <a:latin typeface="+mj-lt"/>
            </a:endParaRPr>
          </a:p>
        </p:txBody>
      </p:sp>
      <p:sp>
        <p:nvSpPr>
          <p:cNvPr id="1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696200" y="6146800"/>
            <a:ext cx="1295400" cy="457200"/>
          </a:xfrm>
          <a:noFill/>
        </p:spPr>
        <p:txBody>
          <a:bodyPr/>
          <a:lstStyle/>
          <a:p>
            <a:r>
              <a:rPr lang="en-US" sz="1200" smtClean="0">
                <a:latin typeface="Arial" pitchFamily="-111" charset="0"/>
              </a:rPr>
              <a:t>Page </a:t>
            </a:r>
            <a:fld id="{A4CB3B70-79BF-6040-95D5-CC8313AC830A}" type="slidenum">
              <a:rPr lang="en-US" sz="1200" smtClean="0">
                <a:latin typeface="Arial" pitchFamily="-111" charset="0"/>
              </a:rPr>
              <a:pPr/>
              <a:t>28</a:t>
            </a:fld>
            <a:endParaRPr lang="en-US" sz="1200"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09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152400"/>
            <a:ext cx="7416800" cy="5048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Day-to-Day variability</a:t>
            </a:r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267200" cy="4343400"/>
          </a:xfrm>
        </p:spPr>
        <p:txBody>
          <a:bodyPr/>
          <a:lstStyle/>
          <a:p>
            <a:pPr eaLnBrk="1" hangingPunct="1"/>
            <a:r>
              <a:rPr lang="en-GB" dirty="0" smtClean="0"/>
              <a:t>Average standard deviation of link speeds = </a:t>
            </a:r>
            <a:r>
              <a:rPr lang="en-GB" b="1" dirty="0" smtClean="0"/>
              <a:t>9.5 km/h</a:t>
            </a:r>
            <a:r>
              <a:rPr lang="en-GB" dirty="0" smtClean="0"/>
              <a:t> (11.45 km/h on aggregate graph; 12.8 including holidays)</a:t>
            </a:r>
          </a:p>
          <a:p>
            <a:pPr eaLnBrk="1" hangingPunct="1"/>
            <a:r>
              <a:rPr lang="en-GB" dirty="0" smtClean="0"/>
              <a:t>Average link speed = </a:t>
            </a:r>
            <a:r>
              <a:rPr lang="en-GB" b="1" dirty="0" smtClean="0"/>
              <a:t>50.7km/h</a:t>
            </a:r>
            <a:r>
              <a:rPr lang="en-GB" dirty="0" smtClean="0"/>
              <a:t> (50.0km/h on aggregate graph; 49.9 incl. holidays)</a:t>
            </a:r>
          </a:p>
          <a:p>
            <a:pPr eaLnBrk="1" hangingPunct="1"/>
            <a:r>
              <a:rPr lang="en-GB" dirty="0" smtClean="0"/>
              <a:t>Coefficient of Variation = </a:t>
            </a:r>
            <a:r>
              <a:rPr lang="en-GB" b="1" dirty="0" smtClean="0"/>
              <a:t>0.18</a:t>
            </a:r>
            <a:r>
              <a:rPr lang="en-GB" dirty="0" smtClean="0"/>
              <a:t> (0.23 on aggregate graph; 0.26 incl. holidays)</a:t>
            </a:r>
            <a:endParaRPr lang="it-IT" sz="3200" dirty="0" smtClean="0"/>
          </a:p>
          <a:p>
            <a:pPr eaLnBrk="1" hangingPunct="1"/>
            <a:endParaRPr lang="en-US" sz="2800" dirty="0" smtClean="0"/>
          </a:p>
          <a:p>
            <a:pPr lvl="1" eaLnBrk="1" hangingPunct="1"/>
            <a:endParaRPr lang="en-US" sz="2400" dirty="0" smtClean="0"/>
          </a:p>
          <a:p>
            <a:pPr eaLnBrk="1" hangingPunct="1"/>
            <a:endParaRPr lang="en-US" sz="2800" dirty="0" smtClean="0"/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762000" y="7620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0000"/>
                </a:solidFill>
              </a:rPr>
              <a:t>Floating Car Data: D2D variance on the network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724400" y="5410200"/>
            <a:ext cx="4267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kern="0" dirty="0" smtClean="0">
                <a:solidFill>
                  <a:schemeClr val="tx1"/>
                </a:solidFill>
              </a:rPr>
              <a:t>Average link speed on the network for each week day</a:t>
            </a:r>
            <a:endParaRPr lang="it-IT" sz="1200" b="1" dirty="0">
              <a:solidFill>
                <a:schemeClr val="tx1"/>
              </a:solidFill>
            </a:endParaRPr>
          </a:p>
        </p:txBody>
      </p:sp>
      <p:pic>
        <p:nvPicPr>
          <p:cNvPr id="10" name="Immagine 9" descr="Immag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056" y="1453896"/>
            <a:ext cx="4352544" cy="3950208"/>
          </a:xfrm>
          <a:prstGeom prst="rect">
            <a:avLst/>
          </a:prstGeom>
        </p:spPr>
      </p:pic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7241232" cy="457200"/>
          </a:xfrm>
          <a:noFill/>
        </p:spPr>
        <p:txBody>
          <a:bodyPr/>
          <a:lstStyle/>
          <a:p>
            <a:r>
              <a:rPr lang="en-US" sz="120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Prof. Gaetano Fusco</a:t>
            </a:r>
          </a:p>
          <a:p>
            <a:r>
              <a:rPr lang="en-US" sz="120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Methodology and Technology Advances for Transportation Network Management and Design</a:t>
            </a:r>
            <a:endParaRPr lang="en-US" sz="1200" dirty="0">
              <a:latin typeface="+mj-lt"/>
            </a:endParaRPr>
          </a:p>
        </p:txBody>
      </p:sp>
      <p:sp>
        <p:nvSpPr>
          <p:cNvPr id="13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696200" y="6146800"/>
            <a:ext cx="1295400" cy="457200"/>
          </a:xfrm>
          <a:noFill/>
        </p:spPr>
        <p:txBody>
          <a:bodyPr/>
          <a:lstStyle/>
          <a:p>
            <a:r>
              <a:rPr lang="en-US" sz="1200" smtClean="0">
                <a:latin typeface="Arial" pitchFamily="-111" charset="0"/>
              </a:rPr>
              <a:t>Page </a:t>
            </a:r>
            <a:fld id="{A4CB3B70-79BF-6040-95D5-CC8313AC830A}" type="slidenum">
              <a:rPr lang="en-US" sz="1200" smtClean="0">
                <a:latin typeface="Arial" pitchFamily="-111" charset="0"/>
              </a:rPr>
              <a:pPr/>
              <a:t>29</a:t>
            </a:fld>
            <a:endParaRPr lang="en-US" sz="1200"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814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APproach</a:t>
            </a:r>
            <a:r>
              <a:rPr lang="it-IT" dirty="0" smtClean="0"/>
              <a:t> to </a:t>
            </a:r>
            <a:r>
              <a:rPr lang="it-IT" dirty="0" err="1" smtClean="0"/>
              <a:t>Transport</a:t>
            </a:r>
            <a:r>
              <a:rPr lang="it-IT" dirty="0" smtClean="0"/>
              <a:t> Design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Section</a:t>
            </a:r>
            <a:r>
              <a:rPr lang="it-IT" dirty="0" smtClean="0"/>
              <a:t> </a:t>
            </a:r>
            <a:r>
              <a:rPr lang="it-IT" dirty="0" err="1" smtClean="0"/>
              <a:t>1</a:t>
            </a:r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7241232" cy="457200"/>
          </a:xfrm>
          <a:noFill/>
        </p:spPr>
        <p:txBody>
          <a:bodyPr/>
          <a:lstStyle/>
          <a:p>
            <a:r>
              <a:rPr lang="en-US" sz="1200" dirty="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Prof. Gaetano Fusco</a:t>
            </a:r>
          </a:p>
          <a:p>
            <a:r>
              <a:rPr lang="en-US" sz="1200" dirty="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Methodology </a:t>
            </a:r>
            <a:r>
              <a:rPr lang="en-US" sz="1200" dirty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and Technology Advances for Transportation Network Management and Design</a:t>
            </a:r>
            <a:endParaRPr lang="en-US" sz="1200" dirty="0">
              <a:latin typeface="+mj-lt"/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696200" y="6146800"/>
            <a:ext cx="1295400" cy="457200"/>
          </a:xfrm>
          <a:noFill/>
        </p:spPr>
        <p:txBody>
          <a:bodyPr/>
          <a:lstStyle/>
          <a:p>
            <a:r>
              <a:rPr lang="en-US" sz="1200" smtClean="0">
                <a:latin typeface="Arial" pitchFamily="-111" charset="0"/>
              </a:rPr>
              <a:t>Page </a:t>
            </a:r>
            <a:fld id="{A4CB3B70-79BF-6040-95D5-CC8313AC830A}" type="slidenum">
              <a:rPr lang="en-US" sz="1200" smtClean="0">
                <a:latin typeface="Arial" pitchFamily="-111" charset="0"/>
              </a:rPr>
              <a:pPr/>
              <a:t>3</a:t>
            </a:fld>
            <a:endParaRPr lang="en-US" sz="1200">
              <a:latin typeface="Arial" pitchFamily="-111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152400"/>
            <a:ext cx="7416800" cy="5048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Space linear uniformity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513318"/>
            <a:ext cx="3048000" cy="383136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504950"/>
            <a:ext cx="3374723" cy="3848100"/>
          </a:xfrm>
          <a:prstGeom prst="rect">
            <a:avLst/>
          </a:prstGeom>
        </p:spPr>
      </p:pic>
      <p:sp>
        <p:nvSpPr>
          <p:cNvPr id="26" name="Figura a mano libera 25"/>
          <p:cNvSpPr/>
          <p:nvPr/>
        </p:nvSpPr>
        <p:spPr bwMode="auto">
          <a:xfrm>
            <a:off x="6019800" y="2127896"/>
            <a:ext cx="1756693" cy="2825104"/>
          </a:xfrm>
          <a:custGeom>
            <a:avLst/>
            <a:gdLst>
              <a:gd name="connsiteX0" fmla="*/ 0 w 1756693"/>
              <a:gd name="connsiteY0" fmla="*/ 2825104 h 2825104"/>
              <a:gd name="connsiteX1" fmla="*/ 106826 w 1756693"/>
              <a:gd name="connsiteY1" fmla="*/ 2599571 h 2825104"/>
              <a:gd name="connsiteX2" fmla="*/ 178044 w 1756693"/>
              <a:gd name="connsiteY2" fmla="*/ 2409648 h 2825104"/>
              <a:gd name="connsiteX3" fmla="*/ 913955 w 1756693"/>
              <a:gd name="connsiteY3" fmla="*/ 546029 h 2825104"/>
              <a:gd name="connsiteX4" fmla="*/ 1032651 w 1756693"/>
              <a:gd name="connsiteY4" fmla="*/ 451067 h 2825104"/>
              <a:gd name="connsiteX5" fmla="*/ 1222563 w 1756693"/>
              <a:gd name="connsiteY5" fmla="*/ 344236 h 2825104"/>
              <a:gd name="connsiteX6" fmla="*/ 1483693 w 1756693"/>
              <a:gd name="connsiteY6" fmla="*/ 213663 h 2825104"/>
              <a:gd name="connsiteX7" fmla="*/ 1685476 w 1756693"/>
              <a:gd name="connsiteY7" fmla="*/ 94962 h 2825104"/>
              <a:gd name="connsiteX8" fmla="*/ 1756693 w 1756693"/>
              <a:gd name="connsiteY8" fmla="*/ 0 h 2825104"/>
              <a:gd name="connsiteX9" fmla="*/ 1756693 w 1756693"/>
              <a:gd name="connsiteY9" fmla="*/ 0 h 2825104"/>
              <a:gd name="connsiteX10" fmla="*/ 1756693 w 1756693"/>
              <a:gd name="connsiteY10" fmla="*/ 0 h 282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6693" h="2825104">
                <a:moveTo>
                  <a:pt x="0" y="2825104"/>
                </a:moveTo>
                <a:lnTo>
                  <a:pt x="106826" y="2599571"/>
                </a:lnTo>
                <a:lnTo>
                  <a:pt x="178044" y="2409648"/>
                </a:lnTo>
                <a:lnTo>
                  <a:pt x="913955" y="546029"/>
                </a:lnTo>
                <a:lnTo>
                  <a:pt x="1032651" y="451067"/>
                </a:lnTo>
                <a:lnTo>
                  <a:pt x="1222563" y="344236"/>
                </a:lnTo>
                <a:lnTo>
                  <a:pt x="1483693" y="213663"/>
                </a:lnTo>
                <a:lnTo>
                  <a:pt x="1685476" y="94962"/>
                </a:lnTo>
                <a:lnTo>
                  <a:pt x="1756693" y="0"/>
                </a:lnTo>
                <a:lnTo>
                  <a:pt x="1756693" y="0"/>
                </a:lnTo>
                <a:lnTo>
                  <a:pt x="1756693" y="0"/>
                </a:lnTo>
              </a:path>
            </a:pathLst>
          </a:custGeom>
          <a:noFill/>
          <a:ln w="25400" cap="flat" cmpd="sng" algn="ctr">
            <a:solidFill>
              <a:srgbClr val="000000"/>
            </a:solidFill>
            <a:prstDash val="solid"/>
            <a:round/>
            <a:headEnd type="oval" w="lg" len="lg"/>
            <a:tailEnd type="oval" w="lg" len="lg"/>
          </a:ln>
          <a:effectLst/>
        </p:spPr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762000" y="762000"/>
            <a:ext cx="7404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0000"/>
                </a:solidFill>
              </a:rPr>
              <a:t>Link aggregation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7241232" cy="457200"/>
          </a:xfrm>
          <a:noFill/>
        </p:spPr>
        <p:txBody>
          <a:bodyPr/>
          <a:lstStyle/>
          <a:p>
            <a:r>
              <a:rPr lang="en-US" sz="120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Prof. Gaetano Fusco</a:t>
            </a:r>
          </a:p>
          <a:p>
            <a:r>
              <a:rPr lang="en-US" sz="120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Methodology and Technology Advances for Transportation Network Management and Design</a:t>
            </a:r>
            <a:endParaRPr lang="en-US" sz="1200" dirty="0">
              <a:latin typeface="+mj-lt"/>
            </a:endParaRP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696200" y="6146800"/>
            <a:ext cx="1295400" cy="457200"/>
          </a:xfrm>
          <a:noFill/>
        </p:spPr>
        <p:txBody>
          <a:bodyPr/>
          <a:lstStyle/>
          <a:p>
            <a:r>
              <a:rPr lang="en-US" sz="1200" smtClean="0">
                <a:latin typeface="Arial" pitchFamily="-111" charset="0"/>
              </a:rPr>
              <a:t>Page </a:t>
            </a:r>
            <a:fld id="{A4CB3B70-79BF-6040-95D5-CC8313AC830A}" type="slidenum">
              <a:rPr lang="en-US" sz="1200" smtClean="0">
                <a:latin typeface="Arial" pitchFamily="-111" charset="0"/>
              </a:rPr>
              <a:pPr/>
              <a:t>30</a:t>
            </a:fld>
            <a:endParaRPr lang="en-US" sz="1200"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906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152400"/>
            <a:ext cx="7416800" cy="5048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800000"/>
                </a:solidFill>
              </a:rPr>
              <a:t>Space linear uniformity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62000" y="762000"/>
            <a:ext cx="7404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0000"/>
                </a:solidFill>
              </a:rPr>
              <a:t>Link aggregation</a:t>
            </a:r>
            <a:endParaRPr lang="en-US" sz="2800" i="1" dirty="0">
              <a:solidFill>
                <a:schemeClr val="tx1"/>
              </a:solidFill>
            </a:endParaRPr>
          </a:p>
        </p:txBody>
      </p:sp>
      <p:graphicFrame>
        <p:nvGraphicFramePr>
          <p:cNvPr id="11" name="Grafico 10"/>
          <p:cNvGraphicFramePr/>
          <p:nvPr/>
        </p:nvGraphicFramePr>
        <p:xfrm>
          <a:off x="1160462" y="1609725"/>
          <a:ext cx="6823075" cy="36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7241232" cy="457200"/>
          </a:xfrm>
          <a:noFill/>
        </p:spPr>
        <p:txBody>
          <a:bodyPr/>
          <a:lstStyle/>
          <a:p>
            <a:r>
              <a:rPr lang="en-US" sz="120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Prof. Gaetano Fusco</a:t>
            </a:r>
          </a:p>
          <a:p>
            <a:r>
              <a:rPr lang="en-US" sz="120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Methodology and Technology Advances for Transportation Network Management and Design</a:t>
            </a:r>
            <a:endParaRPr lang="en-US" sz="1200" dirty="0">
              <a:latin typeface="+mj-lt"/>
            </a:endParaRPr>
          </a:p>
        </p:txBody>
      </p:sp>
      <p:sp>
        <p:nvSpPr>
          <p:cNvPr id="12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696200" y="6146800"/>
            <a:ext cx="1295400" cy="457200"/>
          </a:xfrm>
          <a:noFill/>
        </p:spPr>
        <p:txBody>
          <a:bodyPr/>
          <a:lstStyle/>
          <a:p>
            <a:r>
              <a:rPr lang="en-US" sz="1200" smtClean="0">
                <a:latin typeface="Arial" pitchFamily="-111" charset="0"/>
              </a:rPr>
              <a:t>Page </a:t>
            </a:r>
            <a:fld id="{A4CB3B70-79BF-6040-95D5-CC8313AC830A}" type="slidenum">
              <a:rPr lang="en-US" sz="1200" smtClean="0">
                <a:latin typeface="Arial" pitchFamily="-111" charset="0"/>
              </a:rPr>
              <a:pPr/>
              <a:t>31</a:t>
            </a:fld>
            <a:endParaRPr lang="en-US" sz="1200"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60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152400"/>
            <a:ext cx="7416800" cy="5048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34" charset="-128"/>
              </a:rPr>
              <a:t>Exploiting </a:t>
            </a:r>
            <a:r>
              <a:rPr lang="en-US" sz="3600" dirty="0" smtClean="0">
                <a:ea typeface="ＭＳ Ｐゴシック" pitchFamily="34" charset="-128"/>
              </a:rPr>
              <a:t>Floating Car Data</a:t>
            </a:r>
            <a:endParaRPr lang="en-US" sz="3600" dirty="0" smtClean="0"/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848600" cy="4343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It is possible to conceive new categories of models that start from the observed traffic state and predict its possible evolutions</a:t>
            </a:r>
          </a:p>
          <a:p>
            <a:pPr eaLnBrk="1" hangingPunct="1"/>
            <a:r>
              <a:rPr lang="en-US" sz="2800" dirty="0" smtClean="0"/>
              <a:t>Trace drivers to understand drivers’ route choices and monitor travel times</a:t>
            </a:r>
          </a:p>
          <a:p>
            <a:pPr eaLnBrk="1" hangingPunct="1"/>
            <a:r>
              <a:rPr lang="en-US" sz="2800" dirty="0" smtClean="0"/>
              <a:t>Calibrate </a:t>
            </a:r>
            <a:r>
              <a:rPr lang="en-US" sz="2800" dirty="0" err="1" smtClean="0"/>
              <a:t>behavioural</a:t>
            </a:r>
            <a:r>
              <a:rPr lang="en-US" sz="2800" dirty="0" smtClean="0"/>
              <a:t> models on observed disaggregate individual data</a:t>
            </a:r>
          </a:p>
          <a:p>
            <a:pPr eaLnBrk="1" hangingPunct="1"/>
            <a:r>
              <a:rPr lang="en-US" sz="2800" dirty="0" smtClean="0"/>
              <a:t>Dynamic models running in real-time can be updated by traced Floating Car Data</a:t>
            </a: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762000" y="7620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0000"/>
                </a:solidFill>
              </a:rPr>
              <a:t>Toward new models, new applications</a:t>
            </a:r>
            <a:endParaRPr lang="en-US" sz="2800" i="1" dirty="0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7241232" cy="457200"/>
          </a:xfrm>
          <a:noFill/>
        </p:spPr>
        <p:txBody>
          <a:bodyPr/>
          <a:lstStyle/>
          <a:p>
            <a:r>
              <a:rPr lang="en-US" sz="120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Prof. Gaetano Fusco</a:t>
            </a:r>
          </a:p>
          <a:p>
            <a:r>
              <a:rPr lang="en-US" sz="120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Methodology and Technology Advances for Transportation Network Management and Design</a:t>
            </a:r>
            <a:endParaRPr lang="en-US" sz="1200" dirty="0">
              <a:latin typeface="+mj-lt"/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696200" y="6146800"/>
            <a:ext cx="1295400" cy="457200"/>
          </a:xfrm>
          <a:noFill/>
        </p:spPr>
        <p:txBody>
          <a:bodyPr/>
          <a:lstStyle/>
          <a:p>
            <a:r>
              <a:rPr lang="en-US" sz="1200" smtClean="0">
                <a:latin typeface="Arial" pitchFamily="-111" charset="0"/>
              </a:rPr>
              <a:t>Page </a:t>
            </a:r>
            <a:fld id="{A4CB3B70-79BF-6040-95D5-CC8313AC830A}" type="slidenum">
              <a:rPr lang="en-US" sz="1200" smtClean="0">
                <a:latin typeface="Arial" pitchFamily="-111" charset="0"/>
              </a:rPr>
              <a:pPr/>
              <a:t>32</a:t>
            </a:fld>
            <a:endParaRPr lang="en-US" sz="1200"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2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152400"/>
            <a:ext cx="7416800" cy="5048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Exploiting FCD for route choice</a:t>
            </a:r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3962400" cy="434340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Positions and speeds detected every 2 km</a:t>
            </a:r>
          </a:p>
          <a:p>
            <a:pPr eaLnBrk="1" hangingPunct="1"/>
            <a:r>
              <a:rPr lang="en-GB" sz="2800" dirty="0" smtClean="0"/>
              <a:t>Map matching to the disaggregate graph</a:t>
            </a:r>
          </a:p>
          <a:p>
            <a:pPr eaLnBrk="1" hangingPunct="1"/>
            <a:r>
              <a:rPr lang="en-GB" sz="2800" dirty="0" smtClean="0"/>
              <a:t>Observed routes aggregated for O/D</a:t>
            </a:r>
          </a:p>
          <a:p>
            <a:pPr eaLnBrk="1" hangingPunct="1"/>
            <a:r>
              <a:rPr lang="en-US" sz="2800" dirty="0" smtClean="0"/>
              <a:t>High granularity of the graph is not necessary to model route choice</a:t>
            </a:r>
            <a:endParaRPr lang="it-IT" sz="2800" dirty="0" smtClean="0"/>
          </a:p>
          <a:p>
            <a:pPr eaLnBrk="1" hangingPunct="1"/>
            <a:endParaRPr lang="en-US" sz="2800" dirty="0" smtClean="0"/>
          </a:p>
          <a:p>
            <a:pPr lvl="1" eaLnBrk="1" hangingPunct="1"/>
            <a:endParaRPr lang="en-US" sz="2400" dirty="0" smtClean="0"/>
          </a:p>
          <a:p>
            <a:pPr eaLnBrk="1" hangingPunct="1"/>
            <a:endParaRPr lang="en-US" sz="2800" dirty="0" smtClean="0"/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762000" y="762000"/>
            <a:ext cx="7404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0000"/>
                </a:solidFill>
              </a:rPr>
              <a:t>Observed routes of different users</a:t>
            </a:r>
            <a:endParaRPr lang="en-US" sz="2800" i="1" dirty="0">
              <a:solidFill>
                <a:schemeClr val="tx1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rcRect l="1862" t="1862" r="1862" b="1862"/>
          <a:stretch>
            <a:fillRect/>
          </a:stretch>
        </p:blipFill>
        <p:spPr>
          <a:xfrm>
            <a:off x="4495800" y="1524000"/>
            <a:ext cx="4267200" cy="4267200"/>
          </a:xfrm>
          <a:prstGeom prst="rect">
            <a:avLst/>
          </a:prstGeom>
        </p:spPr>
      </p:pic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7241232" cy="457200"/>
          </a:xfrm>
          <a:noFill/>
        </p:spPr>
        <p:txBody>
          <a:bodyPr/>
          <a:lstStyle/>
          <a:p>
            <a:r>
              <a:rPr lang="en-US" sz="120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Prof. Gaetano Fusco</a:t>
            </a:r>
          </a:p>
          <a:p>
            <a:r>
              <a:rPr lang="en-US" sz="120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Methodology and Technology Advances for Transportation Network Management and Design</a:t>
            </a:r>
            <a:endParaRPr lang="en-US" sz="1200" dirty="0">
              <a:latin typeface="+mj-lt"/>
            </a:endParaRPr>
          </a:p>
        </p:txBody>
      </p:sp>
      <p:sp>
        <p:nvSpPr>
          <p:cNvPr id="12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696200" y="6146800"/>
            <a:ext cx="1295400" cy="457200"/>
          </a:xfrm>
          <a:noFill/>
        </p:spPr>
        <p:txBody>
          <a:bodyPr/>
          <a:lstStyle/>
          <a:p>
            <a:r>
              <a:rPr lang="en-US" sz="1200" smtClean="0">
                <a:latin typeface="Arial" pitchFamily="-111" charset="0"/>
              </a:rPr>
              <a:t>Page </a:t>
            </a:r>
            <a:fld id="{A4CB3B70-79BF-6040-95D5-CC8313AC830A}" type="slidenum">
              <a:rPr lang="en-US" sz="1200" smtClean="0">
                <a:latin typeface="Arial" pitchFamily="-111" charset="0"/>
              </a:rPr>
              <a:pPr/>
              <a:t>33</a:t>
            </a:fld>
            <a:endParaRPr lang="en-US" sz="1200"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39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152400"/>
            <a:ext cx="7416800" cy="5048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Route choice</a:t>
            </a:r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962400" cy="4343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Individuate a set of representative routes</a:t>
            </a:r>
          </a:p>
          <a:p>
            <a:pPr eaLnBrk="1" hangingPunct="1"/>
            <a:r>
              <a:rPr lang="en-US" sz="2800" dirty="0" smtClean="0"/>
              <a:t>Indexes of similarity allow to discriminate dissimilar routes and cluster similar routes together</a:t>
            </a:r>
            <a:endParaRPr lang="en-US" sz="2400" dirty="0" smtClean="0"/>
          </a:p>
          <a:p>
            <a:pPr eaLnBrk="1" hangingPunct="1"/>
            <a:endParaRPr lang="en-US" sz="2800" dirty="0" smtClean="0"/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762000" y="762000"/>
            <a:ext cx="7404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0000"/>
                </a:solidFill>
              </a:rPr>
              <a:t>Representative routes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6324600" cy="457200"/>
          </a:xfrm>
          <a:noFill/>
        </p:spPr>
        <p:txBody>
          <a:bodyPr/>
          <a:lstStyle/>
          <a:p>
            <a:r>
              <a:rPr lang="en-US" sz="1200" dirty="0" smtClean="0">
                <a:latin typeface="Arial" pitchFamily="-111" charset="0"/>
              </a:rPr>
              <a:t>Granularity of floating car data and dynamic within-day macroscopic models</a:t>
            </a:r>
            <a:r>
              <a:rPr lang="en-US" sz="1200" dirty="0" smtClean="0">
                <a:latin typeface="+mj-lt"/>
                <a:ea typeface="Century Gothic" pitchFamily="-111" charset="0"/>
                <a:cs typeface="Century Gothic" pitchFamily="-111" charset="0"/>
              </a:rPr>
              <a:t>: </a:t>
            </a:r>
            <a:br>
              <a:rPr lang="en-US" sz="1200" dirty="0" smtClean="0">
                <a:latin typeface="+mj-lt"/>
                <a:ea typeface="Century Gothic" pitchFamily="-111" charset="0"/>
                <a:cs typeface="Century Gothic" pitchFamily="-111" charset="0"/>
              </a:rPr>
            </a:br>
            <a:r>
              <a:rPr lang="en-US" sz="1200" dirty="0" smtClean="0">
                <a:latin typeface="+mj-lt"/>
                <a:ea typeface="Century Gothic" pitchFamily="-111" charset="0"/>
                <a:cs typeface="Century Gothic" pitchFamily="-111" charset="0"/>
              </a:rPr>
              <a:t>is a quasi-dynamic approach suitable?</a:t>
            </a:r>
            <a:endParaRPr lang="en-US" sz="1200" dirty="0">
              <a:latin typeface="+mj-lt"/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696200" y="6146800"/>
            <a:ext cx="1295400" cy="457200"/>
          </a:xfrm>
          <a:noFill/>
        </p:spPr>
        <p:txBody>
          <a:bodyPr/>
          <a:lstStyle/>
          <a:p>
            <a:r>
              <a:rPr lang="en-US" sz="1200" smtClean="0">
                <a:latin typeface="Arial" pitchFamily="-111" charset="0"/>
              </a:rPr>
              <a:t>Page </a:t>
            </a:r>
            <a:fld id="{A4CB3B70-79BF-6040-95D5-CC8313AC830A}" type="slidenum">
              <a:rPr lang="en-US" sz="1200" smtClean="0">
                <a:latin typeface="Arial" pitchFamily="-111" charset="0"/>
              </a:rPr>
              <a:pPr/>
              <a:t>34</a:t>
            </a:fld>
            <a:endParaRPr lang="en-US" sz="1200">
              <a:latin typeface="Arial" pitchFamily="-111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48035" y="1524000"/>
            <a:ext cx="4279775" cy="3944505"/>
            <a:chOff x="3737" y="2752"/>
            <a:chExt cx="6875" cy="6787"/>
          </a:xfrm>
        </p:grpSpPr>
        <p:pic>
          <p:nvPicPr>
            <p:cNvPr id="196612" name="Picture 4"/>
            <p:cNvPicPr preferRelativeResize="0">
              <a:picLocks noChangeAspect="1" noChangeArrowheads="1"/>
            </p:cNvPicPr>
            <p:nvPr/>
          </p:nvPicPr>
          <p:blipFill>
            <a:blip r:embed="rId3"/>
            <a:srcRect l="28897" t="10603" r="26378" b="7700"/>
            <a:stretch>
              <a:fillRect/>
            </a:stretch>
          </p:blipFill>
          <p:spPr bwMode="auto">
            <a:xfrm>
              <a:off x="3737" y="2752"/>
              <a:ext cx="6875" cy="6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6613" name="CasellaDiTesto 3"/>
            <p:cNvSpPr txBox="1">
              <a:spLocks noChangeArrowheads="1"/>
            </p:cNvSpPr>
            <p:nvPr/>
          </p:nvSpPr>
          <p:spPr bwMode="auto">
            <a:xfrm>
              <a:off x="4349" y="5898"/>
              <a:ext cx="46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-106" charset="0"/>
                  <a:ea typeface="ＭＳ Ｐゴシック" pitchFamily="-106" charset="-128"/>
                </a:rPr>
                <a:t>5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</a:endParaRPr>
            </a:p>
          </p:txBody>
        </p:sp>
        <p:sp>
          <p:nvSpPr>
            <p:cNvPr id="196614" name="CasellaDiTesto 5"/>
            <p:cNvSpPr txBox="1">
              <a:spLocks noChangeArrowheads="1"/>
            </p:cNvSpPr>
            <p:nvPr/>
          </p:nvSpPr>
          <p:spPr bwMode="auto">
            <a:xfrm>
              <a:off x="6063" y="6161"/>
              <a:ext cx="399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-106" charset="0"/>
                  <a:ea typeface="ＭＳ Ｐゴシック" pitchFamily="-106" charset="-128"/>
                </a:rPr>
                <a:t>6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</a:endParaRPr>
            </a:p>
          </p:txBody>
        </p:sp>
        <p:sp>
          <p:nvSpPr>
            <p:cNvPr id="196615" name="CasellaDiTesto 6"/>
            <p:cNvSpPr txBox="1">
              <a:spLocks noChangeArrowheads="1"/>
            </p:cNvSpPr>
            <p:nvPr/>
          </p:nvSpPr>
          <p:spPr bwMode="auto">
            <a:xfrm>
              <a:off x="5006" y="6423"/>
              <a:ext cx="812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-106" charset="0"/>
                  <a:ea typeface="ＭＳ Ｐゴシック" pitchFamily="-106" charset="-128"/>
                </a:rPr>
                <a:t>10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</a:endParaRPr>
            </a:p>
          </p:txBody>
        </p:sp>
        <p:sp>
          <p:nvSpPr>
            <p:cNvPr id="196616" name="CasellaDiTesto 7"/>
            <p:cNvSpPr txBox="1">
              <a:spLocks noChangeArrowheads="1"/>
            </p:cNvSpPr>
            <p:nvPr/>
          </p:nvSpPr>
          <p:spPr bwMode="auto">
            <a:xfrm>
              <a:off x="7042" y="5898"/>
              <a:ext cx="808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-106" charset="0"/>
                  <a:ea typeface="ＭＳ Ｐゴシック" pitchFamily="-106" charset="-128"/>
                </a:rPr>
                <a:t>62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6213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rcRect l="11458" t="7407" r="30208" b="5556"/>
          <a:stretch>
            <a:fillRect/>
          </a:stretch>
        </p:blipFill>
        <p:spPr>
          <a:xfrm>
            <a:off x="4495800" y="1600200"/>
            <a:ext cx="4267200" cy="3581400"/>
          </a:xfrm>
          <a:prstGeom prst="rect">
            <a:avLst/>
          </a:prstGeom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152400"/>
            <a:ext cx="7416800" cy="5048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An interesting example</a:t>
            </a:r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267200" cy="4343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800" dirty="0" smtClean="0"/>
              <a:t>The same user chose two different routes for the same O/D in two different days.</a:t>
            </a:r>
          </a:p>
          <a:p>
            <a:pPr eaLnBrk="1" hangingPunct="1"/>
            <a:r>
              <a:rPr lang="en-US" sz="2800" dirty="0" smtClean="0"/>
              <a:t>Possible reasons:</a:t>
            </a:r>
          </a:p>
          <a:p>
            <a:pPr lvl="1" eaLnBrk="1" hangingPunct="1"/>
            <a:r>
              <a:rPr lang="en-US" sz="2400" dirty="0" smtClean="0"/>
              <a:t>Difference in day-to-day experienced trip time</a:t>
            </a:r>
          </a:p>
          <a:p>
            <a:pPr lvl="1" eaLnBrk="1" hangingPunct="1"/>
            <a:r>
              <a:rPr lang="en-US" sz="2400" dirty="0" smtClean="0"/>
              <a:t>Observed congestion in that day</a:t>
            </a:r>
          </a:p>
          <a:p>
            <a:pPr lvl="1" eaLnBrk="1" hangingPunct="1"/>
            <a:r>
              <a:rPr lang="en-US" sz="2400" dirty="0" smtClean="0"/>
              <a:t>Anomalous conditions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endParaRPr lang="en-US" sz="2800" dirty="0" smtClean="0"/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762000" y="762000"/>
            <a:ext cx="7404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0000"/>
                </a:solidFill>
              </a:rPr>
              <a:t>Understanding route choice behavior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6324600" cy="457200"/>
          </a:xfrm>
          <a:noFill/>
        </p:spPr>
        <p:txBody>
          <a:bodyPr/>
          <a:lstStyle/>
          <a:p>
            <a:r>
              <a:rPr lang="en-US" sz="1200" dirty="0" smtClean="0">
                <a:latin typeface="Arial" pitchFamily="-111" charset="0"/>
              </a:rPr>
              <a:t>Granularity of floating car data and dynamic within-day macroscopic models</a:t>
            </a:r>
            <a:r>
              <a:rPr lang="en-US" sz="1200" dirty="0" smtClean="0">
                <a:latin typeface="+mj-lt"/>
                <a:ea typeface="Century Gothic" pitchFamily="-111" charset="0"/>
                <a:cs typeface="Century Gothic" pitchFamily="-111" charset="0"/>
              </a:rPr>
              <a:t>: </a:t>
            </a:r>
            <a:br>
              <a:rPr lang="en-US" sz="1200" dirty="0" smtClean="0">
                <a:latin typeface="+mj-lt"/>
                <a:ea typeface="Century Gothic" pitchFamily="-111" charset="0"/>
                <a:cs typeface="Century Gothic" pitchFamily="-111" charset="0"/>
              </a:rPr>
            </a:br>
            <a:r>
              <a:rPr lang="en-US" sz="1200" dirty="0" smtClean="0">
                <a:latin typeface="+mj-lt"/>
                <a:ea typeface="Century Gothic" pitchFamily="-111" charset="0"/>
                <a:cs typeface="Century Gothic" pitchFamily="-111" charset="0"/>
              </a:rPr>
              <a:t>is a quasi-dynamic approach suitable?</a:t>
            </a:r>
            <a:endParaRPr lang="en-US" sz="1200" dirty="0">
              <a:latin typeface="+mj-lt"/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696200" y="6146800"/>
            <a:ext cx="1295400" cy="457200"/>
          </a:xfrm>
          <a:noFill/>
        </p:spPr>
        <p:txBody>
          <a:bodyPr/>
          <a:lstStyle/>
          <a:p>
            <a:r>
              <a:rPr lang="en-US" sz="1200" smtClean="0">
                <a:latin typeface="Arial" pitchFamily="-111" charset="0"/>
              </a:rPr>
              <a:t>Page </a:t>
            </a:r>
            <a:fld id="{A4CB3B70-79BF-6040-95D5-CC8313AC830A}" type="slidenum">
              <a:rPr lang="en-US" sz="1200" smtClean="0">
                <a:latin typeface="Arial" pitchFamily="-111" charset="0"/>
              </a:rPr>
              <a:pPr/>
              <a:t>35</a:t>
            </a:fld>
            <a:endParaRPr lang="en-US" sz="1200"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26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31" y="152400"/>
            <a:ext cx="8320543" cy="5048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800000"/>
                </a:solidFill>
              </a:rPr>
              <a:t>Real-Time Updated Dynamic Models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42357" y="762000"/>
            <a:ext cx="76237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0000"/>
                </a:solidFill>
              </a:rPr>
              <a:t>Tracing </a:t>
            </a:r>
            <a:r>
              <a:rPr lang="en-US" sz="2800" i="1" dirty="0">
                <a:solidFill>
                  <a:srgbClr val="000000"/>
                </a:solidFill>
              </a:rPr>
              <a:t>Floating Car </a:t>
            </a:r>
            <a:r>
              <a:rPr lang="en-US" sz="2800" i="1" dirty="0" smtClean="0">
                <a:solidFill>
                  <a:srgbClr val="000000"/>
                </a:solidFill>
              </a:rPr>
              <a:t>Data</a:t>
            </a:r>
            <a:endParaRPr lang="en-US" sz="2800" i="1" dirty="0">
              <a:solidFill>
                <a:srgbClr val="000000"/>
              </a:solidFill>
            </a:endParaRP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7241232" cy="457200"/>
          </a:xfrm>
          <a:noFill/>
        </p:spPr>
        <p:txBody>
          <a:bodyPr/>
          <a:lstStyle/>
          <a:p>
            <a:r>
              <a:rPr lang="en-US" sz="120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Prof. Gaetano Fusco</a:t>
            </a:r>
          </a:p>
          <a:p>
            <a:r>
              <a:rPr lang="en-US" sz="120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Methodology and Technology Advances for Transportation Network Management and Design</a:t>
            </a:r>
            <a:endParaRPr lang="en-US" sz="1200" dirty="0">
              <a:latin typeface="+mj-lt"/>
            </a:endParaRPr>
          </a:p>
        </p:txBody>
      </p:sp>
      <p:sp>
        <p:nvSpPr>
          <p:cNvPr id="12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696200" y="6146800"/>
            <a:ext cx="1295400" cy="457200"/>
          </a:xfrm>
          <a:noFill/>
        </p:spPr>
        <p:txBody>
          <a:bodyPr/>
          <a:lstStyle/>
          <a:p>
            <a:r>
              <a:rPr lang="en-US" sz="1200" smtClean="0">
                <a:latin typeface="Arial" pitchFamily="-111" charset="0"/>
              </a:rPr>
              <a:t>Page </a:t>
            </a:r>
            <a:fld id="{A4CB3B70-79BF-6040-95D5-CC8313AC830A}" type="slidenum">
              <a:rPr lang="en-US" sz="1200" smtClean="0">
                <a:latin typeface="Arial" pitchFamily="-111" charset="0"/>
              </a:rPr>
              <a:pPr/>
              <a:t>36</a:t>
            </a:fld>
            <a:endParaRPr lang="en-US" sz="1200">
              <a:latin typeface="Arial" pitchFamily="-111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083" y="1387146"/>
            <a:ext cx="8295834" cy="408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035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627731" y="1332798"/>
            <a:ext cx="7400438" cy="992749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i="1" dirty="0" smtClean="0">
                <a:solidFill>
                  <a:srgbClr val="000000"/>
                </a:solidFill>
              </a:rPr>
              <a:t>ENVIRONMENT</a:t>
            </a:r>
          </a:p>
        </p:txBody>
      </p:sp>
      <p:sp>
        <p:nvSpPr>
          <p:cNvPr id="7" name="Rettangolo 6"/>
          <p:cNvSpPr/>
          <p:nvPr/>
        </p:nvSpPr>
        <p:spPr>
          <a:xfrm>
            <a:off x="3197023" y="2953316"/>
            <a:ext cx="2145947" cy="828058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000000"/>
                </a:solidFill>
              </a:rPr>
              <a:t>MONITORING SYSTEMS</a:t>
            </a:r>
          </a:p>
        </p:txBody>
      </p:sp>
      <p:sp>
        <p:nvSpPr>
          <p:cNvPr id="8" name="Rettangolo 7"/>
          <p:cNvSpPr/>
          <p:nvPr/>
        </p:nvSpPr>
        <p:spPr>
          <a:xfrm>
            <a:off x="583937" y="3230702"/>
            <a:ext cx="2014560" cy="882362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MANAGEMENT SYSTEM</a:t>
            </a:r>
          </a:p>
        </p:txBody>
      </p:sp>
      <p:sp>
        <p:nvSpPr>
          <p:cNvPr id="9" name="Rettangolo 8"/>
          <p:cNvSpPr/>
          <p:nvPr/>
        </p:nvSpPr>
        <p:spPr>
          <a:xfrm>
            <a:off x="5933022" y="3230702"/>
            <a:ext cx="2145947" cy="882362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000000"/>
                </a:solidFill>
              </a:rPr>
              <a:t>INFORMATION SYSTEM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282369" y="1610182"/>
            <a:ext cx="1007281" cy="6131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0000"/>
                </a:solidFill>
              </a:rPr>
              <a:t>Users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929184" y="1610181"/>
            <a:ext cx="1605812" cy="61316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Infrastructure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3668268" y="1610182"/>
            <a:ext cx="1178371" cy="61316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0000"/>
                </a:solidFill>
              </a:rPr>
              <a:t>Traffic</a:t>
            </a:r>
          </a:p>
        </p:txBody>
      </p:sp>
      <p:cxnSp>
        <p:nvCxnSpPr>
          <p:cNvPr id="13" name="Connettore 4 12"/>
          <p:cNvCxnSpPr>
            <a:stCxn id="9" idx="3"/>
            <a:endCxn id="10" idx="3"/>
          </p:cNvCxnSpPr>
          <p:nvPr/>
        </p:nvCxnSpPr>
        <p:spPr>
          <a:xfrm flipH="1" flipV="1">
            <a:off x="7289650" y="1916766"/>
            <a:ext cx="789319" cy="1755117"/>
          </a:xfrm>
          <a:prstGeom prst="bentConnector3">
            <a:avLst>
              <a:gd name="adj1" fmla="val -28962"/>
            </a:avLst>
          </a:prstGeom>
          <a:ln w="3175">
            <a:solidFill>
              <a:srgbClr val="0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4 13"/>
          <p:cNvCxnSpPr>
            <a:stCxn id="8" idx="1"/>
            <a:endCxn id="11" idx="1"/>
          </p:cNvCxnSpPr>
          <p:nvPr/>
        </p:nvCxnSpPr>
        <p:spPr>
          <a:xfrm rot="10800000" flipH="1">
            <a:off x="583936" y="1916767"/>
            <a:ext cx="345247" cy="1755117"/>
          </a:xfrm>
          <a:prstGeom prst="bentConnector3">
            <a:avLst>
              <a:gd name="adj1" fmla="val -66213"/>
            </a:avLst>
          </a:prstGeom>
          <a:ln w="3175">
            <a:solidFill>
              <a:srgbClr val="0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3203443" y="4259054"/>
            <a:ext cx="2145947" cy="825751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000000"/>
                </a:solidFill>
              </a:rPr>
              <a:t>SIMULATION SYSTEM</a:t>
            </a:r>
          </a:p>
        </p:txBody>
      </p:sp>
      <p:cxnSp>
        <p:nvCxnSpPr>
          <p:cNvPr id="16" name="Connettore 4 15"/>
          <p:cNvCxnSpPr>
            <a:stCxn id="10" idx="1"/>
            <a:endCxn id="12" idx="3"/>
          </p:cNvCxnSpPr>
          <p:nvPr/>
        </p:nvCxnSpPr>
        <p:spPr>
          <a:xfrm rot="10800000" flipV="1">
            <a:off x="4846639" y="1916765"/>
            <a:ext cx="1435730" cy="1"/>
          </a:xfrm>
          <a:prstGeom prst="bentConnector3">
            <a:avLst>
              <a:gd name="adj1" fmla="val 50000"/>
            </a:avLst>
          </a:prstGeom>
          <a:ln w="3175">
            <a:solidFill>
              <a:srgbClr val="000000"/>
            </a:solidFill>
            <a:headEnd type="stealth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4 16"/>
          <p:cNvCxnSpPr>
            <a:stCxn id="12" idx="1"/>
            <a:endCxn id="11" idx="3"/>
          </p:cNvCxnSpPr>
          <p:nvPr/>
        </p:nvCxnSpPr>
        <p:spPr>
          <a:xfrm rot="10800000">
            <a:off x="2534996" y="1916767"/>
            <a:ext cx="1133272" cy="1"/>
          </a:xfrm>
          <a:prstGeom prst="bentConnector3">
            <a:avLst>
              <a:gd name="adj1" fmla="val 50000"/>
            </a:avLst>
          </a:prstGeom>
          <a:ln w="3175">
            <a:solidFill>
              <a:srgbClr val="000000"/>
            </a:solidFill>
            <a:headEnd type="stealth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Forma 17"/>
          <p:cNvCxnSpPr>
            <a:stCxn id="9" idx="2"/>
            <a:endCxn id="15" idx="3"/>
          </p:cNvCxnSpPr>
          <p:nvPr/>
        </p:nvCxnSpPr>
        <p:spPr>
          <a:xfrm rot="5400000">
            <a:off x="5898260" y="3564194"/>
            <a:ext cx="558866" cy="1656606"/>
          </a:xfrm>
          <a:prstGeom prst="bentConnector2">
            <a:avLst/>
          </a:prstGeom>
          <a:ln w="3175">
            <a:solidFill>
              <a:srgbClr val="000000"/>
            </a:solidFill>
            <a:headEnd type="stealth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Forma 18"/>
          <p:cNvCxnSpPr>
            <a:stCxn id="15" idx="1"/>
            <a:endCxn id="8" idx="2"/>
          </p:cNvCxnSpPr>
          <p:nvPr/>
        </p:nvCxnSpPr>
        <p:spPr>
          <a:xfrm rot="10800000">
            <a:off x="1591217" y="4113064"/>
            <a:ext cx="1612226" cy="558866"/>
          </a:xfrm>
          <a:prstGeom prst="bentConnector2">
            <a:avLst/>
          </a:prstGeom>
          <a:ln w="3175">
            <a:solidFill>
              <a:srgbClr val="000000"/>
            </a:solidFill>
            <a:headEnd type="stealth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4 19"/>
          <p:cNvCxnSpPr>
            <a:stCxn id="7" idx="1"/>
            <a:endCxn id="8" idx="3"/>
          </p:cNvCxnSpPr>
          <p:nvPr/>
        </p:nvCxnSpPr>
        <p:spPr>
          <a:xfrm rot="10800000" flipV="1">
            <a:off x="2598497" y="3367345"/>
            <a:ext cx="598526" cy="304538"/>
          </a:xfrm>
          <a:prstGeom prst="bentConnector3">
            <a:avLst>
              <a:gd name="adj1" fmla="val 50000"/>
            </a:avLst>
          </a:prstGeom>
          <a:ln w="3175">
            <a:solidFill>
              <a:srgbClr val="000000"/>
            </a:solidFill>
            <a:prstDash val="sysDash"/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4 20"/>
          <p:cNvCxnSpPr>
            <a:stCxn id="7" idx="3"/>
            <a:endCxn id="9" idx="1"/>
          </p:cNvCxnSpPr>
          <p:nvPr/>
        </p:nvCxnSpPr>
        <p:spPr>
          <a:xfrm>
            <a:off x="5342970" y="3367345"/>
            <a:ext cx="590052" cy="304538"/>
          </a:xfrm>
          <a:prstGeom prst="bentConnector3">
            <a:avLst>
              <a:gd name="adj1" fmla="val 50000"/>
            </a:avLst>
          </a:prstGeom>
          <a:ln w="3175">
            <a:solidFill>
              <a:srgbClr val="000000"/>
            </a:solidFill>
            <a:prstDash val="sysDash"/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stCxn id="12" idx="2"/>
            <a:endCxn id="7" idx="0"/>
          </p:cNvCxnSpPr>
          <p:nvPr/>
        </p:nvCxnSpPr>
        <p:spPr>
          <a:xfrm rot="16200000" flipH="1">
            <a:off x="3898743" y="2582061"/>
            <a:ext cx="729965" cy="12543"/>
          </a:xfrm>
          <a:prstGeom prst="straightConnector1">
            <a:avLst/>
          </a:prstGeom>
          <a:ln w="3175">
            <a:solidFill>
              <a:srgbClr val="000000"/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stCxn id="7" idx="2"/>
            <a:endCxn id="15" idx="0"/>
          </p:cNvCxnSpPr>
          <p:nvPr/>
        </p:nvCxnSpPr>
        <p:spPr>
          <a:xfrm rot="16200000" flipH="1">
            <a:off x="4034367" y="4017004"/>
            <a:ext cx="477680" cy="6420"/>
          </a:xfrm>
          <a:prstGeom prst="straightConnector1">
            <a:avLst/>
          </a:prstGeom>
          <a:ln w="3175">
            <a:solidFill>
              <a:srgbClr val="000000"/>
            </a:solidFill>
            <a:headEnd type="stealth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5657853" y="4862430"/>
            <a:ext cx="2489889" cy="6131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smtClean="0">
                <a:solidFill>
                  <a:srgbClr val="000000"/>
                </a:solidFill>
              </a:rPr>
              <a:t>Generation and simulation of information strategies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241301" y="4847238"/>
            <a:ext cx="2685820" cy="6131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800" smtClean="0">
                <a:solidFill>
                  <a:srgbClr val="000000"/>
                </a:solidFill>
              </a:rPr>
              <a:t>Generation and simulation of management strategies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4234821" y="2340148"/>
            <a:ext cx="1072088" cy="4379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Sensors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6426201" y="2448158"/>
            <a:ext cx="1734242" cy="4379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800" smtClean="0">
                <a:solidFill>
                  <a:srgbClr val="000000"/>
                </a:solidFill>
              </a:rPr>
              <a:t>Actuators </a:t>
            </a:r>
            <a:br>
              <a:rPr lang="en-US" sz="1800" smtClean="0">
                <a:solidFill>
                  <a:srgbClr val="000000"/>
                </a:solidFill>
              </a:rPr>
            </a:br>
            <a:r>
              <a:rPr lang="en-US" sz="1800" smtClean="0">
                <a:solidFill>
                  <a:srgbClr val="000000"/>
                </a:solidFill>
              </a:rPr>
              <a:t>for information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583935" y="2478069"/>
            <a:ext cx="2014561" cy="4379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000000"/>
                </a:solidFill>
              </a:rPr>
              <a:t>Actuators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for management</a:t>
            </a:r>
          </a:p>
        </p:txBody>
      </p:sp>
      <p:cxnSp>
        <p:nvCxnSpPr>
          <p:cNvPr id="29" name="Connettore 2 28"/>
          <p:cNvCxnSpPr/>
          <p:nvPr/>
        </p:nvCxnSpPr>
        <p:spPr>
          <a:xfrm rot="16200000" flipH="1">
            <a:off x="3909253" y="5451968"/>
            <a:ext cx="744561" cy="10233"/>
          </a:xfrm>
          <a:prstGeom prst="straightConnector1">
            <a:avLst/>
          </a:prstGeom>
          <a:ln w="3175">
            <a:solidFill>
              <a:srgbClr val="000000"/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2978049" y="2755336"/>
            <a:ext cx="2575719" cy="2812043"/>
          </a:xfrm>
          <a:prstGeom prst="rect">
            <a:avLst/>
          </a:prstGeom>
          <a:noFill/>
          <a:ln>
            <a:solidFill>
              <a:srgbClr val="0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800" smtClean="0">
                <a:solidFill>
                  <a:schemeClr val="tx1"/>
                </a:solidFill>
              </a:rPr>
              <a:t>               </a:t>
            </a:r>
            <a:r>
              <a:rPr lang="en-US" sz="1800" smtClean="0">
                <a:solidFill>
                  <a:srgbClr val="000000"/>
                </a:solidFill>
              </a:rPr>
              <a:t>DSS</a:t>
            </a:r>
          </a:p>
        </p:txBody>
      </p:sp>
      <p:sp>
        <p:nvSpPr>
          <p:cNvPr id="3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7241232" cy="457200"/>
          </a:xfrm>
          <a:noFill/>
        </p:spPr>
        <p:txBody>
          <a:bodyPr/>
          <a:lstStyle/>
          <a:p>
            <a:r>
              <a:rPr lang="en-US" sz="120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Prof. Gaetano Fusco</a:t>
            </a:r>
          </a:p>
          <a:p>
            <a:r>
              <a:rPr lang="en-US" sz="120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Methodology and Technology Advances for Transportation Network Management and Design</a:t>
            </a:r>
            <a:endParaRPr lang="en-US" sz="1200" dirty="0">
              <a:latin typeface="+mj-lt"/>
            </a:endParaRPr>
          </a:p>
        </p:txBody>
      </p:sp>
      <p:sp>
        <p:nvSpPr>
          <p:cNvPr id="33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696200" y="6146800"/>
            <a:ext cx="1295400" cy="457200"/>
          </a:xfrm>
          <a:noFill/>
        </p:spPr>
        <p:txBody>
          <a:bodyPr/>
          <a:lstStyle/>
          <a:p>
            <a:r>
              <a:rPr lang="en-US" sz="1200" smtClean="0">
                <a:latin typeface="Arial" pitchFamily="-111" charset="0"/>
              </a:rPr>
              <a:t>Page </a:t>
            </a:r>
            <a:fld id="{A4CB3B70-79BF-6040-95D5-CC8313AC830A}" type="slidenum">
              <a:rPr lang="en-US" sz="1200" smtClean="0">
                <a:latin typeface="Arial" pitchFamily="-111" charset="0"/>
              </a:rPr>
              <a:pPr/>
              <a:t>37</a:t>
            </a:fld>
            <a:endParaRPr lang="en-US" sz="1200">
              <a:latin typeface="Arial" pitchFamily="-111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9759" y="152400"/>
            <a:ext cx="8095665" cy="5048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General framework of ITS</a:t>
            </a: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357162" y="762000"/>
            <a:ext cx="8122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0000"/>
                </a:solidFill>
              </a:rPr>
              <a:t>Control approach to Intelligent </a:t>
            </a:r>
            <a:r>
              <a:rPr lang="en-US" sz="2800" i="1" dirty="0">
                <a:solidFill>
                  <a:srgbClr val="000000"/>
                </a:solidFill>
              </a:rPr>
              <a:t>Transport </a:t>
            </a:r>
            <a:r>
              <a:rPr lang="en-US" sz="2800" i="1" dirty="0" smtClean="0">
                <a:solidFill>
                  <a:srgbClr val="000000"/>
                </a:solidFill>
              </a:rPr>
              <a:t>Systems</a:t>
            </a:r>
            <a:endParaRPr lang="en-US" sz="2800" i="1" dirty="0">
              <a:solidFill>
                <a:srgbClr val="000000"/>
              </a:solidFill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3399649" y="5707391"/>
            <a:ext cx="2142970" cy="4379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Human Supervisor</a:t>
            </a:r>
          </a:p>
        </p:txBody>
      </p:sp>
    </p:spTree>
    <p:extLst>
      <p:ext uri="{BB962C8B-B14F-4D97-AF65-F5344CB8AC3E}">
        <p14:creationId xmlns:p14="http://schemas.microsoft.com/office/powerpoint/2010/main" val="22561571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1308" y="1600200"/>
            <a:ext cx="8307891" cy="4114800"/>
          </a:xfrm>
        </p:spPr>
        <p:txBody>
          <a:bodyPr/>
          <a:lstStyle/>
          <a:p>
            <a:r>
              <a:rPr lang="en-US" sz="2800" dirty="0"/>
              <a:t>ICT enhances interactions between </a:t>
            </a:r>
            <a:r>
              <a:rPr lang="en-US" sz="2800" dirty="0" smtClean="0"/>
              <a:t>single components of the transport system (vehicles, infrastructure, users).</a:t>
            </a:r>
          </a:p>
          <a:p>
            <a:r>
              <a:rPr lang="en-US" sz="2800" dirty="0" smtClean="0"/>
              <a:t>However, ICT is an </a:t>
            </a:r>
            <a:r>
              <a:rPr lang="en-US" sz="2800" b="1" i="1" dirty="0" smtClean="0">
                <a:solidFill>
                  <a:srgbClr val="800000"/>
                </a:solidFill>
              </a:rPr>
              <a:t>enabling technology</a:t>
            </a:r>
            <a:r>
              <a:rPr lang="en-US" sz="2800" b="1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/>
              <a:t>that allows the system being intelligent.</a:t>
            </a:r>
          </a:p>
          <a:p>
            <a:r>
              <a:rPr lang="en-US" sz="2800" dirty="0" smtClean="0"/>
              <a:t>The true </a:t>
            </a:r>
            <a:r>
              <a:rPr lang="en-US" sz="2800" b="1" i="1" dirty="0" smtClean="0">
                <a:solidFill>
                  <a:srgbClr val="800000"/>
                </a:solidFill>
              </a:rPr>
              <a:t>intelligence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/>
              <a:t>is in the </a:t>
            </a:r>
            <a:r>
              <a:rPr lang="en-US" sz="2800" dirty="0" err="1" smtClean="0"/>
              <a:t>modelling</a:t>
            </a:r>
            <a:r>
              <a:rPr lang="en-US" sz="2800" dirty="0" smtClean="0"/>
              <a:t> framework that determines how the technology controls the system.</a:t>
            </a:r>
            <a:endParaRPr lang="en-US" sz="2800" dirty="0"/>
          </a:p>
          <a:p>
            <a:endParaRPr lang="en-GB" sz="280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152400"/>
            <a:ext cx="7416800" cy="504825"/>
          </a:xfrm>
        </p:spPr>
        <p:txBody>
          <a:bodyPr/>
          <a:lstStyle/>
          <a:p>
            <a:pPr eaLnBrk="1" hangingPunct="1"/>
            <a:r>
              <a:rPr lang="en-US" sz="3600" dirty="0"/>
              <a:t>Intelligent Transport Systems</a:t>
            </a:r>
            <a:endParaRPr lang="en-US" sz="3600" dirty="0" smtClean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62000" y="7620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0000"/>
                </a:solidFill>
              </a:rPr>
              <a:t>The role of ICT in ITS</a:t>
            </a:r>
            <a:endParaRPr lang="en-US" sz="2800" i="1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7241232" cy="457200"/>
          </a:xfrm>
          <a:noFill/>
        </p:spPr>
        <p:txBody>
          <a:bodyPr/>
          <a:lstStyle/>
          <a:p>
            <a:r>
              <a:rPr lang="en-US" sz="120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Prof. Gaetano Fusco</a:t>
            </a:r>
          </a:p>
          <a:p>
            <a:r>
              <a:rPr lang="en-US" sz="120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Methodology and Technology Advances for Transportation Network Management and Design</a:t>
            </a:r>
            <a:endParaRPr lang="en-US" sz="1200" dirty="0">
              <a:latin typeface="+mj-lt"/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696200" y="6146800"/>
            <a:ext cx="1295400" cy="457200"/>
          </a:xfrm>
          <a:noFill/>
        </p:spPr>
        <p:txBody>
          <a:bodyPr/>
          <a:lstStyle/>
          <a:p>
            <a:r>
              <a:rPr lang="en-US" sz="1200" smtClean="0">
                <a:latin typeface="Arial" pitchFamily="-111" charset="0"/>
              </a:rPr>
              <a:t>Page </a:t>
            </a:r>
            <a:fld id="{A4CB3B70-79BF-6040-95D5-CC8313AC830A}" type="slidenum">
              <a:rPr lang="en-US" sz="1200" smtClean="0">
                <a:latin typeface="Arial" pitchFamily="-111" charset="0"/>
              </a:rPr>
              <a:pPr/>
              <a:t>38</a:t>
            </a:fld>
            <a:endParaRPr lang="en-US" sz="1200"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02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006778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47900" y="409575"/>
            <a:ext cx="6667500" cy="21050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bg1"/>
                </a:solidFill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Methodology and Technology Advances for Transportation Network Management and Design</a:t>
            </a:r>
          </a:p>
        </p:txBody>
      </p:sp>
      <p:grpSp>
        <p:nvGrpSpPr>
          <p:cNvPr id="18436" name="Group 17"/>
          <p:cNvGrpSpPr>
            <a:grpSpLocks/>
          </p:cNvGrpSpPr>
          <p:nvPr/>
        </p:nvGrpSpPr>
        <p:grpSpPr bwMode="auto">
          <a:xfrm>
            <a:off x="0" y="2835275"/>
            <a:ext cx="9145588" cy="4022725"/>
            <a:chOff x="0" y="1786"/>
            <a:chExt cx="5761" cy="2534"/>
          </a:xfrm>
        </p:grpSpPr>
        <p:pic>
          <p:nvPicPr>
            <p:cNvPr id="18438" name="Picture 15" descr="Fondin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158"/>
              <a:ext cx="5760" cy="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9" name="Picture 13" descr="logo +marchi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160"/>
              <a:ext cx="5761" cy="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Picture 16" descr="fasci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16" y="1786"/>
              <a:ext cx="4444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495800"/>
            <a:ext cx="6138863" cy="1295400"/>
          </a:xfrm>
        </p:spPr>
        <p:txBody>
          <a:bodyPr/>
          <a:lstStyle/>
          <a:p>
            <a:pPr algn="l"/>
            <a:r>
              <a:rPr lang="it-IT" sz="20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Prof. Gaetano Fusco</a:t>
            </a:r>
          </a:p>
          <a:p>
            <a:pPr algn="l"/>
            <a:r>
              <a:rPr lang="it-IT" sz="20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gaetano.fusco@uniroma1.it</a:t>
            </a:r>
          </a:p>
          <a:p>
            <a:pPr algn="l"/>
            <a:r>
              <a:rPr lang="it-IT" sz="2000" i="1" dirty="0">
                <a:solidFill>
                  <a:schemeClr val="bg1"/>
                </a:solidFill>
                <a:latin typeface="Century Gothic"/>
                <a:cs typeface="Century Gothic"/>
              </a:rPr>
              <a:t>http://gaetanofusco.site.uniroma1.</a:t>
            </a:r>
            <a:r>
              <a:rPr lang="it-IT" sz="20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it</a:t>
            </a:r>
          </a:p>
        </p:txBody>
      </p:sp>
      <p:sp>
        <p:nvSpPr>
          <p:cNvPr id="9" name="Rettangolo 8"/>
          <p:cNvSpPr/>
          <p:nvPr/>
        </p:nvSpPr>
        <p:spPr>
          <a:xfrm>
            <a:off x="387684" y="6044624"/>
            <a:ext cx="66846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 smtClean="0">
                <a:latin typeface="Century Gothic"/>
                <a:cs typeface="Century Gothic"/>
              </a:rPr>
              <a:t>October</a:t>
            </a:r>
            <a:r>
              <a:rPr lang="it-IT" sz="1400" dirty="0" smtClean="0">
                <a:latin typeface="Century Gothic"/>
                <a:cs typeface="Century Gothic"/>
              </a:rPr>
              <a:t> 22, 2015</a:t>
            </a:r>
            <a:endParaRPr lang="en-US" sz="1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17875737"/>
      </p:ext>
    </p:extLst>
  </p:cSld>
  <p:clrMapOvr>
    <a:masterClrMapping/>
  </p:clrMapOvr>
  <p:transition xmlns:p14="http://schemas.microsoft.com/office/powerpoint/2010/main" advTm="2433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152400"/>
            <a:ext cx="7685732" cy="5048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34" charset="-128"/>
              </a:rPr>
              <a:t>Transport system design</a:t>
            </a:r>
            <a:endParaRPr lang="en-US" sz="3600" dirty="0" smtClean="0"/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848600" cy="4343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Design of transport system consists in determining functional, geometrical and structural characteristics of its components</a:t>
            </a:r>
          </a:p>
          <a:p>
            <a:pPr eaLnBrk="1" hangingPunct="1"/>
            <a:r>
              <a:rPr lang="en-US" sz="2800" dirty="0" smtClean="0"/>
              <a:t>Design aim is to enhance system performances: improve accessibility, reduce internal costs and external impacts</a:t>
            </a:r>
          </a:p>
          <a:p>
            <a:pPr eaLnBrk="1" hangingPunct="1"/>
            <a:r>
              <a:rPr lang="en-US" sz="2800" dirty="0"/>
              <a:t>A complex interaction </a:t>
            </a:r>
            <a:r>
              <a:rPr lang="en-US" sz="2800" dirty="0" smtClean="0"/>
              <a:t>occurs among different components in time and space</a:t>
            </a:r>
          </a:p>
          <a:p>
            <a:pPr eaLnBrk="1" hangingPunct="1"/>
            <a:r>
              <a:rPr lang="en-US" sz="2800" dirty="0" smtClean="0"/>
              <a:t>Predict the impacts of the design is a crucial issue of </a:t>
            </a:r>
            <a:r>
              <a:rPr lang="en-US" sz="2800" dirty="0" smtClean="0"/>
              <a:t>engineering system methodology</a:t>
            </a:r>
            <a:endParaRPr lang="en-US" sz="2800" dirty="0" smtClean="0"/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762000" y="7620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0000"/>
                </a:solidFill>
              </a:rPr>
              <a:t>Predict </a:t>
            </a:r>
            <a:r>
              <a:rPr lang="en-US" sz="2800" i="1" dirty="0">
                <a:solidFill>
                  <a:srgbClr val="000000"/>
                </a:solidFill>
              </a:rPr>
              <a:t>the impacts of the interventions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7241232" cy="457200"/>
          </a:xfrm>
          <a:noFill/>
        </p:spPr>
        <p:txBody>
          <a:bodyPr/>
          <a:lstStyle/>
          <a:p>
            <a:r>
              <a:rPr lang="en-US" sz="1200" dirty="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Prof. Gaetano Fusco</a:t>
            </a:r>
          </a:p>
          <a:p>
            <a:r>
              <a:rPr lang="en-US" sz="1200" dirty="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Methodology </a:t>
            </a:r>
            <a:r>
              <a:rPr lang="en-US" sz="1200" dirty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and Technology Advances for Transportation Network Management and Design</a:t>
            </a:r>
            <a:endParaRPr lang="en-US" sz="1200" dirty="0">
              <a:latin typeface="+mj-lt"/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696200" y="6146800"/>
            <a:ext cx="1295400" cy="457200"/>
          </a:xfrm>
          <a:noFill/>
        </p:spPr>
        <p:txBody>
          <a:bodyPr/>
          <a:lstStyle/>
          <a:p>
            <a:r>
              <a:rPr lang="en-US" sz="1200" smtClean="0">
                <a:latin typeface="Arial" pitchFamily="-111" charset="0"/>
              </a:rPr>
              <a:t>Page </a:t>
            </a:r>
            <a:fld id="{A4CB3B70-79BF-6040-95D5-CC8313AC830A}" type="slidenum">
              <a:rPr lang="en-US" sz="1200" smtClean="0">
                <a:latin typeface="Arial" pitchFamily="-111" charset="0"/>
              </a:rPr>
              <a:pPr/>
              <a:t>4</a:t>
            </a:fld>
            <a:endParaRPr lang="en-US" sz="1200"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696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 bwMode="auto">
          <a:xfrm>
            <a:off x="2267743" y="3798955"/>
            <a:ext cx="396044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152400"/>
            <a:ext cx="7685732" cy="504825"/>
          </a:xfrm>
        </p:spPr>
        <p:txBody>
          <a:bodyPr/>
          <a:lstStyle/>
          <a:p>
            <a:pPr eaLnBrk="1" hangingPunct="1"/>
            <a:r>
              <a:rPr lang="en-US" sz="3600" dirty="0"/>
              <a:t>Peculiarity of transport </a:t>
            </a:r>
            <a:r>
              <a:rPr lang="en-US" sz="3600" dirty="0" smtClean="0"/>
              <a:t>systems</a:t>
            </a:r>
            <a:endParaRPr lang="en-US" sz="3600" dirty="0"/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848600" cy="2125216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Stress </a:t>
            </a:r>
            <a:r>
              <a:rPr lang="en-US" sz="2800" dirty="0"/>
              <a:t>depends on </a:t>
            </a:r>
            <a:r>
              <a:rPr lang="en-US" sz="2800" dirty="0" smtClean="0"/>
              <a:t>internal characteristics and external actions</a:t>
            </a:r>
          </a:p>
          <a:p>
            <a:pPr eaLnBrk="1" hangingPunct="1"/>
            <a:r>
              <a:rPr lang="en-US" sz="2800" dirty="0" smtClean="0"/>
              <a:t>External actions are independent on stress</a:t>
            </a: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762000" y="7620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i="1" dirty="0" smtClean="0">
                <a:solidFill>
                  <a:srgbClr val="000000"/>
                </a:solidFill>
              </a:rPr>
              <a:t>Difference with structures’ behaviour</a:t>
            </a:r>
            <a:endParaRPr lang="en-GB" sz="2800" i="1" dirty="0">
              <a:solidFill>
                <a:srgbClr val="000000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7241232" cy="457200"/>
          </a:xfrm>
          <a:noFill/>
        </p:spPr>
        <p:txBody>
          <a:bodyPr/>
          <a:lstStyle/>
          <a:p>
            <a:r>
              <a:rPr lang="en-US" sz="1200" dirty="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Prof. Gaetano Fusco</a:t>
            </a:r>
          </a:p>
          <a:p>
            <a:r>
              <a:rPr lang="en-US" sz="1200" dirty="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Methodology </a:t>
            </a:r>
            <a:r>
              <a:rPr lang="en-US" sz="1200" dirty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and Technology Advances for Transportation Network Management and Design</a:t>
            </a:r>
            <a:endParaRPr lang="en-US" sz="1200" dirty="0">
              <a:latin typeface="+mj-lt"/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696200" y="6146800"/>
            <a:ext cx="1295400" cy="457200"/>
          </a:xfrm>
          <a:noFill/>
        </p:spPr>
        <p:txBody>
          <a:bodyPr/>
          <a:lstStyle/>
          <a:p>
            <a:r>
              <a:rPr lang="en-US" sz="1200" smtClean="0">
                <a:latin typeface="Arial" pitchFamily="-111" charset="0"/>
              </a:rPr>
              <a:t>Page </a:t>
            </a:r>
            <a:fld id="{A4CB3B70-79BF-6040-95D5-CC8313AC830A}" type="slidenum">
              <a:rPr lang="en-US" sz="1200" smtClean="0">
                <a:latin typeface="Arial" pitchFamily="-111" charset="0"/>
              </a:rPr>
              <a:pPr/>
              <a:t>5</a:t>
            </a:fld>
            <a:endParaRPr lang="en-US" sz="1200">
              <a:latin typeface="Arial" pitchFamily="-111" charset="0"/>
            </a:endParaRPr>
          </a:p>
        </p:txBody>
      </p:sp>
      <p:sp>
        <p:nvSpPr>
          <p:cNvPr id="4" name="Triangolo isoscele 3"/>
          <p:cNvSpPr/>
          <p:nvPr/>
        </p:nvSpPr>
        <p:spPr bwMode="auto">
          <a:xfrm>
            <a:off x="2013232" y="3870963"/>
            <a:ext cx="360040" cy="288032"/>
          </a:xfrm>
          <a:prstGeom prst="triangl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Triangolo isoscele 9"/>
          <p:cNvSpPr/>
          <p:nvPr/>
        </p:nvSpPr>
        <p:spPr bwMode="auto">
          <a:xfrm>
            <a:off x="5994364" y="3870963"/>
            <a:ext cx="360040" cy="288032"/>
          </a:xfrm>
          <a:prstGeom prst="triangl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Ovale 4"/>
          <p:cNvSpPr/>
          <p:nvPr/>
        </p:nvSpPr>
        <p:spPr bwMode="auto">
          <a:xfrm>
            <a:off x="2110898" y="3726947"/>
            <a:ext cx="144016" cy="144016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Ovale 11"/>
          <p:cNvSpPr/>
          <p:nvPr/>
        </p:nvSpPr>
        <p:spPr bwMode="auto">
          <a:xfrm>
            <a:off x="6104859" y="3726947"/>
            <a:ext cx="144016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273471" y="3388870"/>
            <a:ext cx="310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solidFill>
                  <a:srgbClr val="000000"/>
                </a:solidFill>
              </a:rPr>
              <a:t>p</a:t>
            </a:r>
            <a:endParaRPr lang="it-IT" sz="1600" dirty="0">
              <a:solidFill>
                <a:srgbClr val="000000"/>
              </a:solidFill>
            </a:endParaRPr>
          </a:p>
        </p:txBody>
      </p:sp>
      <p:cxnSp>
        <p:nvCxnSpPr>
          <p:cNvPr id="17" name="Connettore 1 16"/>
          <p:cNvCxnSpPr>
            <a:stCxn id="23" idx="0"/>
          </p:cNvCxnSpPr>
          <p:nvPr/>
        </p:nvCxnSpPr>
        <p:spPr bwMode="auto">
          <a:xfrm flipH="1">
            <a:off x="2170722" y="4387060"/>
            <a:ext cx="10238" cy="1064707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2" name="Connettore 1 21"/>
          <p:cNvCxnSpPr/>
          <p:nvPr/>
        </p:nvCxnSpPr>
        <p:spPr bwMode="auto">
          <a:xfrm>
            <a:off x="6181579" y="3856603"/>
            <a:ext cx="14916" cy="568949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ttore 1 19"/>
          <p:cNvCxnSpPr/>
          <p:nvPr/>
        </p:nvCxnSpPr>
        <p:spPr bwMode="auto">
          <a:xfrm>
            <a:off x="2193789" y="4399890"/>
            <a:ext cx="4015535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Figura a mano libera 22"/>
          <p:cNvSpPr/>
          <p:nvPr/>
        </p:nvSpPr>
        <p:spPr>
          <a:xfrm>
            <a:off x="2180960" y="4387060"/>
            <a:ext cx="4015534" cy="903577"/>
          </a:xfrm>
          <a:custGeom>
            <a:avLst/>
            <a:gdLst>
              <a:gd name="connsiteX0" fmla="*/ 0 w 3386904"/>
              <a:gd name="connsiteY0" fmla="*/ 0 h 1294902"/>
              <a:gd name="connsiteX1" fmla="*/ 243755 w 3386904"/>
              <a:gd name="connsiteY1" fmla="*/ 679868 h 1294902"/>
              <a:gd name="connsiteX2" fmla="*/ 782580 w 3386904"/>
              <a:gd name="connsiteY2" fmla="*/ 1064698 h 1294902"/>
              <a:gd name="connsiteX3" fmla="*/ 1513844 w 3386904"/>
              <a:gd name="connsiteY3" fmla="*/ 1269941 h 1294902"/>
              <a:gd name="connsiteX4" fmla="*/ 2373399 w 3386904"/>
              <a:gd name="connsiteY4" fmla="*/ 1244286 h 1294902"/>
              <a:gd name="connsiteX5" fmla="*/ 3053346 w 3386904"/>
              <a:gd name="connsiteY5" fmla="*/ 846627 h 1294902"/>
              <a:gd name="connsiteX6" fmla="*/ 3297100 w 3386904"/>
              <a:gd name="connsiteY6" fmla="*/ 346348 h 1294902"/>
              <a:gd name="connsiteX7" fmla="*/ 3386904 w 3386904"/>
              <a:gd name="connsiteY7" fmla="*/ 12828 h 1294902"/>
              <a:gd name="connsiteX8" fmla="*/ 3386904 w 3386904"/>
              <a:gd name="connsiteY8" fmla="*/ 12828 h 1294902"/>
              <a:gd name="connsiteX0" fmla="*/ 0 w 3386904"/>
              <a:gd name="connsiteY0" fmla="*/ 0 h 1290429"/>
              <a:gd name="connsiteX1" fmla="*/ 243755 w 3386904"/>
              <a:gd name="connsiteY1" fmla="*/ 679868 h 1290429"/>
              <a:gd name="connsiteX2" fmla="*/ 782580 w 3386904"/>
              <a:gd name="connsiteY2" fmla="*/ 1064698 h 1290429"/>
              <a:gd name="connsiteX3" fmla="*/ 1513844 w 3386904"/>
              <a:gd name="connsiteY3" fmla="*/ 1269941 h 1290429"/>
              <a:gd name="connsiteX4" fmla="*/ 2373399 w 3386904"/>
              <a:gd name="connsiteY4" fmla="*/ 1244286 h 1290429"/>
              <a:gd name="connsiteX5" fmla="*/ 2966780 w 3386904"/>
              <a:gd name="connsiteY5" fmla="*/ 926558 h 1290429"/>
              <a:gd name="connsiteX6" fmla="*/ 3297100 w 3386904"/>
              <a:gd name="connsiteY6" fmla="*/ 346348 h 1290429"/>
              <a:gd name="connsiteX7" fmla="*/ 3386904 w 3386904"/>
              <a:gd name="connsiteY7" fmla="*/ 12828 h 1290429"/>
              <a:gd name="connsiteX8" fmla="*/ 3386904 w 3386904"/>
              <a:gd name="connsiteY8" fmla="*/ 12828 h 1290429"/>
              <a:gd name="connsiteX0" fmla="*/ 0 w 3386904"/>
              <a:gd name="connsiteY0" fmla="*/ 0 h 1290429"/>
              <a:gd name="connsiteX1" fmla="*/ 243755 w 3386904"/>
              <a:gd name="connsiteY1" fmla="*/ 679868 h 1290429"/>
              <a:gd name="connsiteX2" fmla="*/ 782580 w 3386904"/>
              <a:gd name="connsiteY2" fmla="*/ 1064698 h 1290429"/>
              <a:gd name="connsiteX3" fmla="*/ 1513844 w 3386904"/>
              <a:gd name="connsiteY3" fmla="*/ 1269941 h 1290429"/>
              <a:gd name="connsiteX4" fmla="*/ 2373399 w 3386904"/>
              <a:gd name="connsiteY4" fmla="*/ 1244286 h 1290429"/>
              <a:gd name="connsiteX5" fmla="*/ 2966780 w 3386904"/>
              <a:gd name="connsiteY5" fmla="*/ 926558 h 1290429"/>
              <a:gd name="connsiteX6" fmla="*/ 3253817 w 3386904"/>
              <a:gd name="connsiteY6" fmla="*/ 458252 h 1290429"/>
              <a:gd name="connsiteX7" fmla="*/ 3386904 w 3386904"/>
              <a:gd name="connsiteY7" fmla="*/ 12828 h 1290429"/>
              <a:gd name="connsiteX8" fmla="*/ 3386904 w 3386904"/>
              <a:gd name="connsiteY8" fmla="*/ 12828 h 1290429"/>
              <a:gd name="connsiteX0" fmla="*/ 0 w 3386904"/>
              <a:gd name="connsiteY0" fmla="*/ 0 h 1288021"/>
              <a:gd name="connsiteX1" fmla="*/ 243755 w 3386904"/>
              <a:gd name="connsiteY1" fmla="*/ 679868 h 1288021"/>
              <a:gd name="connsiteX2" fmla="*/ 782580 w 3386904"/>
              <a:gd name="connsiteY2" fmla="*/ 1064698 h 1288021"/>
              <a:gd name="connsiteX3" fmla="*/ 1513844 w 3386904"/>
              <a:gd name="connsiteY3" fmla="*/ 1269941 h 1288021"/>
              <a:gd name="connsiteX4" fmla="*/ 2373399 w 3386904"/>
              <a:gd name="connsiteY4" fmla="*/ 1244286 h 1288021"/>
              <a:gd name="connsiteX5" fmla="*/ 2847752 w 3386904"/>
              <a:gd name="connsiteY5" fmla="*/ 974517 h 1288021"/>
              <a:gd name="connsiteX6" fmla="*/ 3253817 w 3386904"/>
              <a:gd name="connsiteY6" fmla="*/ 458252 h 1288021"/>
              <a:gd name="connsiteX7" fmla="*/ 3386904 w 3386904"/>
              <a:gd name="connsiteY7" fmla="*/ 12828 h 1288021"/>
              <a:gd name="connsiteX8" fmla="*/ 3386904 w 3386904"/>
              <a:gd name="connsiteY8" fmla="*/ 12828 h 1288021"/>
              <a:gd name="connsiteX0" fmla="*/ 0 w 3386904"/>
              <a:gd name="connsiteY0" fmla="*/ 0 h 1295802"/>
              <a:gd name="connsiteX1" fmla="*/ 243755 w 3386904"/>
              <a:gd name="connsiteY1" fmla="*/ 679868 h 1295802"/>
              <a:gd name="connsiteX2" fmla="*/ 782580 w 3386904"/>
              <a:gd name="connsiteY2" fmla="*/ 1064698 h 1295802"/>
              <a:gd name="connsiteX3" fmla="*/ 1513844 w 3386904"/>
              <a:gd name="connsiteY3" fmla="*/ 1269941 h 1295802"/>
              <a:gd name="connsiteX4" fmla="*/ 2276013 w 3386904"/>
              <a:gd name="connsiteY4" fmla="*/ 1260272 h 1295802"/>
              <a:gd name="connsiteX5" fmla="*/ 2847752 w 3386904"/>
              <a:gd name="connsiteY5" fmla="*/ 974517 h 1295802"/>
              <a:gd name="connsiteX6" fmla="*/ 3253817 w 3386904"/>
              <a:gd name="connsiteY6" fmla="*/ 458252 h 1295802"/>
              <a:gd name="connsiteX7" fmla="*/ 3386904 w 3386904"/>
              <a:gd name="connsiteY7" fmla="*/ 12828 h 1295802"/>
              <a:gd name="connsiteX8" fmla="*/ 3386904 w 3386904"/>
              <a:gd name="connsiteY8" fmla="*/ 12828 h 1295802"/>
              <a:gd name="connsiteX0" fmla="*/ 0 w 3386904"/>
              <a:gd name="connsiteY0" fmla="*/ 0 h 1321975"/>
              <a:gd name="connsiteX1" fmla="*/ 243755 w 3386904"/>
              <a:gd name="connsiteY1" fmla="*/ 679868 h 1321975"/>
              <a:gd name="connsiteX2" fmla="*/ 782580 w 3386904"/>
              <a:gd name="connsiteY2" fmla="*/ 1064698 h 1321975"/>
              <a:gd name="connsiteX3" fmla="*/ 1513844 w 3386904"/>
              <a:gd name="connsiteY3" fmla="*/ 1269941 h 1321975"/>
              <a:gd name="connsiteX4" fmla="*/ 2276013 w 3386904"/>
              <a:gd name="connsiteY4" fmla="*/ 1260272 h 1321975"/>
              <a:gd name="connsiteX5" fmla="*/ 2847752 w 3386904"/>
              <a:gd name="connsiteY5" fmla="*/ 974517 h 1321975"/>
              <a:gd name="connsiteX6" fmla="*/ 3253817 w 3386904"/>
              <a:gd name="connsiteY6" fmla="*/ 458252 h 1321975"/>
              <a:gd name="connsiteX7" fmla="*/ 3386904 w 3386904"/>
              <a:gd name="connsiteY7" fmla="*/ 12828 h 1321975"/>
              <a:gd name="connsiteX8" fmla="*/ 3386904 w 3386904"/>
              <a:gd name="connsiteY8" fmla="*/ 12828 h 1321975"/>
              <a:gd name="connsiteX0" fmla="*/ 0 w 3386904"/>
              <a:gd name="connsiteY0" fmla="*/ 0 h 1301955"/>
              <a:gd name="connsiteX1" fmla="*/ 243755 w 3386904"/>
              <a:gd name="connsiteY1" fmla="*/ 679868 h 1301955"/>
              <a:gd name="connsiteX2" fmla="*/ 782580 w 3386904"/>
              <a:gd name="connsiteY2" fmla="*/ 1064698 h 1301955"/>
              <a:gd name="connsiteX3" fmla="*/ 1513844 w 3386904"/>
              <a:gd name="connsiteY3" fmla="*/ 1269941 h 1301955"/>
              <a:gd name="connsiteX4" fmla="*/ 2276013 w 3386904"/>
              <a:gd name="connsiteY4" fmla="*/ 1260272 h 1301955"/>
              <a:gd name="connsiteX5" fmla="*/ 2945139 w 3386904"/>
              <a:gd name="connsiteY5" fmla="*/ 878599 h 1301955"/>
              <a:gd name="connsiteX6" fmla="*/ 3253817 w 3386904"/>
              <a:gd name="connsiteY6" fmla="*/ 458252 h 1301955"/>
              <a:gd name="connsiteX7" fmla="*/ 3386904 w 3386904"/>
              <a:gd name="connsiteY7" fmla="*/ 12828 h 1301955"/>
              <a:gd name="connsiteX8" fmla="*/ 3386904 w 3386904"/>
              <a:gd name="connsiteY8" fmla="*/ 12828 h 1301955"/>
              <a:gd name="connsiteX0" fmla="*/ 0 w 3386904"/>
              <a:gd name="connsiteY0" fmla="*/ 0 h 1311023"/>
              <a:gd name="connsiteX1" fmla="*/ 243755 w 3386904"/>
              <a:gd name="connsiteY1" fmla="*/ 679868 h 1311023"/>
              <a:gd name="connsiteX2" fmla="*/ 782580 w 3386904"/>
              <a:gd name="connsiteY2" fmla="*/ 1064698 h 1311023"/>
              <a:gd name="connsiteX3" fmla="*/ 1676156 w 3386904"/>
              <a:gd name="connsiteY3" fmla="*/ 1285927 h 1311023"/>
              <a:gd name="connsiteX4" fmla="*/ 2276013 w 3386904"/>
              <a:gd name="connsiteY4" fmla="*/ 1260272 h 1311023"/>
              <a:gd name="connsiteX5" fmla="*/ 2945139 w 3386904"/>
              <a:gd name="connsiteY5" fmla="*/ 878599 h 1311023"/>
              <a:gd name="connsiteX6" fmla="*/ 3253817 w 3386904"/>
              <a:gd name="connsiteY6" fmla="*/ 458252 h 1311023"/>
              <a:gd name="connsiteX7" fmla="*/ 3386904 w 3386904"/>
              <a:gd name="connsiteY7" fmla="*/ 12828 h 1311023"/>
              <a:gd name="connsiteX8" fmla="*/ 3386904 w 3386904"/>
              <a:gd name="connsiteY8" fmla="*/ 12828 h 1311023"/>
              <a:gd name="connsiteX0" fmla="*/ 0 w 3386904"/>
              <a:gd name="connsiteY0" fmla="*/ 0 h 1299114"/>
              <a:gd name="connsiteX1" fmla="*/ 243755 w 3386904"/>
              <a:gd name="connsiteY1" fmla="*/ 679868 h 1299114"/>
              <a:gd name="connsiteX2" fmla="*/ 782580 w 3386904"/>
              <a:gd name="connsiteY2" fmla="*/ 1064698 h 1299114"/>
              <a:gd name="connsiteX3" fmla="*/ 1676156 w 3386904"/>
              <a:gd name="connsiteY3" fmla="*/ 1285927 h 1299114"/>
              <a:gd name="connsiteX4" fmla="*/ 2276013 w 3386904"/>
              <a:gd name="connsiteY4" fmla="*/ 1260272 h 1299114"/>
              <a:gd name="connsiteX5" fmla="*/ 2945139 w 3386904"/>
              <a:gd name="connsiteY5" fmla="*/ 878599 h 1299114"/>
              <a:gd name="connsiteX6" fmla="*/ 3253817 w 3386904"/>
              <a:gd name="connsiteY6" fmla="*/ 458252 h 1299114"/>
              <a:gd name="connsiteX7" fmla="*/ 3386904 w 3386904"/>
              <a:gd name="connsiteY7" fmla="*/ 12828 h 1299114"/>
              <a:gd name="connsiteX8" fmla="*/ 3386904 w 3386904"/>
              <a:gd name="connsiteY8" fmla="*/ 12828 h 1299114"/>
              <a:gd name="connsiteX0" fmla="*/ 0 w 3386904"/>
              <a:gd name="connsiteY0" fmla="*/ 0 h 1338274"/>
              <a:gd name="connsiteX1" fmla="*/ 243755 w 3386904"/>
              <a:gd name="connsiteY1" fmla="*/ 679868 h 1338274"/>
              <a:gd name="connsiteX2" fmla="*/ 1676156 w 3386904"/>
              <a:gd name="connsiteY2" fmla="*/ 1285927 h 1338274"/>
              <a:gd name="connsiteX3" fmla="*/ 2276013 w 3386904"/>
              <a:gd name="connsiteY3" fmla="*/ 1260272 h 1338274"/>
              <a:gd name="connsiteX4" fmla="*/ 2945139 w 3386904"/>
              <a:gd name="connsiteY4" fmla="*/ 878599 h 1338274"/>
              <a:gd name="connsiteX5" fmla="*/ 3253817 w 3386904"/>
              <a:gd name="connsiteY5" fmla="*/ 458252 h 1338274"/>
              <a:gd name="connsiteX6" fmla="*/ 3386904 w 3386904"/>
              <a:gd name="connsiteY6" fmla="*/ 12828 h 1338274"/>
              <a:gd name="connsiteX7" fmla="*/ 3386904 w 3386904"/>
              <a:gd name="connsiteY7" fmla="*/ 12828 h 1338274"/>
              <a:gd name="connsiteX0" fmla="*/ 0 w 3386904"/>
              <a:gd name="connsiteY0" fmla="*/ 0 h 1342927"/>
              <a:gd name="connsiteX1" fmla="*/ 265397 w 3386904"/>
              <a:gd name="connsiteY1" fmla="*/ 615923 h 1342927"/>
              <a:gd name="connsiteX2" fmla="*/ 1676156 w 3386904"/>
              <a:gd name="connsiteY2" fmla="*/ 1285927 h 1342927"/>
              <a:gd name="connsiteX3" fmla="*/ 2276013 w 3386904"/>
              <a:gd name="connsiteY3" fmla="*/ 1260272 h 1342927"/>
              <a:gd name="connsiteX4" fmla="*/ 2945139 w 3386904"/>
              <a:gd name="connsiteY4" fmla="*/ 878599 h 1342927"/>
              <a:gd name="connsiteX5" fmla="*/ 3253817 w 3386904"/>
              <a:gd name="connsiteY5" fmla="*/ 458252 h 1342927"/>
              <a:gd name="connsiteX6" fmla="*/ 3386904 w 3386904"/>
              <a:gd name="connsiteY6" fmla="*/ 12828 h 1342927"/>
              <a:gd name="connsiteX7" fmla="*/ 3386904 w 3386904"/>
              <a:gd name="connsiteY7" fmla="*/ 12828 h 1342927"/>
              <a:gd name="connsiteX0" fmla="*/ 0 w 3386904"/>
              <a:gd name="connsiteY0" fmla="*/ 0 h 1342927"/>
              <a:gd name="connsiteX1" fmla="*/ 265397 w 3386904"/>
              <a:gd name="connsiteY1" fmla="*/ 615923 h 1342927"/>
              <a:gd name="connsiteX2" fmla="*/ 1676156 w 3386904"/>
              <a:gd name="connsiteY2" fmla="*/ 1285927 h 1342927"/>
              <a:gd name="connsiteX3" fmla="*/ 2276013 w 3386904"/>
              <a:gd name="connsiteY3" fmla="*/ 1260272 h 1342927"/>
              <a:gd name="connsiteX4" fmla="*/ 2945139 w 3386904"/>
              <a:gd name="connsiteY4" fmla="*/ 878599 h 1342927"/>
              <a:gd name="connsiteX5" fmla="*/ 3253817 w 3386904"/>
              <a:gd name="connsiteY5" fmla="*/ 458252 h 1342927"/>
              <a:gd name="connsiteX6" fmla="*/ 3386904 w 3386904"/>
              <a:gd name="connsiteY6" fmla="*/ 12828 h 1342927"/>
              <a:gd name="connsiteX7" fmla="*/ 3386904 w 3386904"/>
              <a:gd name="connsiteY7" fmla="*/ 12828 h 1342927"/>
              <a:gd name="connsiteX0" fmla="*/ 0 w 3386904"/>
              <a:gd name="connsiteY0" fmla="*/ 0 h 1342927"/>
              <a:gd name="connsiteX1" fmla="*/ 265397 w 3386904"/>
              <a:gd name="connsiteY1" fmla="*/ 615923 h 1342927"/>
              <a:gd name="connsiteX2" fmla="*/ 1676156 w 3386904"/>
              <a:gd name="connsiteY2" fmla="*/ 1285927 h 1342927"/>
              <a:gd name="connsiteX3" fmla="*/ 2276013 w 3386904"/>
              <a:gd name="connsiteY3" fmla="*/ 1260272 h 1342927"/>
              <a:gd name="connsiteX4" fmla="*/ 2945139 w 3386904"/>
              <a:gd name="connsiteY4" fmla="*/ 878599 h 1342927"/>
              <a:gd name="connsiteX5" fmla="*/ 3253817 w 3386904"/>
              <a:gd name="connsiteY5" fmla="*/ 458252 h 1342927"/>
              <a:gd name="connsiteX6" fmla="*/ 3386904 w 3386904"/>
              <a:gd name="connsiteY6" fmla="*/ 12828 h 1342927"/>
              <a:gd name="connsiteX7" fmla="*/ 3386904 w 3386904"/>
              <a:gd name="connsiteY7" fmla="*/ 12828 h 1342927"/>
              <a:gd name="connsiteX0" fmla="*/ 0 w 3386904"/>
              <a:gd name="connsiteY0" fmla="*/ 0 h 1388157"/>
              <a:gd name="connsiteX1" fmla="*/ 1676156 w 3386904"/>
              <a:gd name="connsiteY1" fmla="*/ 1285927 h 1388157"/>
              <a:gd name="connsiteX2" fmla="*/ 2276013 w 3386904"/>
              <a:gd name="connsiteY2" fmla="*/ 1260272 h 1388157"/>
              <a:gd name="connsiteX3" fmla="*/ 2945139 w 3386904"/>
              <a:gd name="connsiteY3" fmla="*/ 878599 h 1388157"/>
              <a:gd name="connsiteX4" fmla="*/ 3253817 w 3386904"/>
              <a:gd name="connsiteY4" fmla="*/ 458252 h 1388157"/>
              <a:gd name="connsiteX5" fmla="*/ 3386904 w 3386904"/>
              <a:gd name="connsiteY5" fmla="*/ 12828 h 1388157"/>
              <a:gd name="connsiteX6" fmla="*/ 3386904 w 3386904"/>
              <a:gd name="connsiteY6" fmla="*/ 12828 h 1388157"/>
              <a:gd name="connsiteX0" fmla="*/ 0 w 3386904"/>
              <a:gd name="connsiteY0" fmla="*/ 0 h 1261616"/>
              <a:gd name="connsiteX1" fmla="*/ 745569 w 3386904"/>
              <a:gd name="connsiteY1" fmla="*/ 742393 h 1261616"/>
              <a:gd name="connsiteX2" fmla="*/ 2276013 w 3386904"/>
              <a:gd name="connsiteY2" fmla="*/ 1260272 h 1261616"/>
              <a:gd name="connsiteX3" fmla="*/ 2945139 w 3386904"/>
              <a:gd name="connsiteY3" fmla="*/ 878599 h 1261616"/>
              <a:gd name="connsiteX4" fmla="*/ 3253817 w 3386904"/>
              <a:gd name="connsiteY4" fmla="*/ 458252 h 1261616"/>
              <a:gd name="connsiteX5" fmla="*/ 3386904 w 3386904"/>
              <a:gd name="connsiteY5" fmla="*/ 12828 h 1261616"/>
              <a:gd name="connsiteX6" fmla="*/ 3386904 w 3386904"/>
              <a:gd name="connsiteY6" fmla="*/ 12828 h 1261616"/>
              <a:gd name="connsiteX0" fmla="*/ 0 w 3386904"/>
              <a:gd name="connsiteY0" fmla="*/ 0 h 1261615"/>
              <a:gd name="connsiteX1" fmla="*/ 745569 w 3386904"/>
              <a:gd name="connsiteY1" fmla="*/ 742393 h 1261615"/>
              <a:gd name="connsiteX2" fmla="*/ 2276013 w 3386904"/>
              <a:gd name="connsiteY2" fmla="*/ 1260272 h 1261615"/>
              <a:gd name="connsiteX3" fmla="*/ 2945139 w 3386904"/>
              <a:gd name="connsiteY3" fmla="*/ 878599 h 1261615"/>
              <a:gd name="connsiteX4" fmla="*/ 3253817 w 3386904"/>
              <a:gd name="connsiteY4" fmla="*/ 458252 h 1261615"/>
              <a:gd name="connsiteX5" fmla="*/ 3386904 w 3386904"/>
              <a:gd name="connsiteY5" fmla="*/ 12828 h 1261615"/>
              <a:gd name="connsiteX6" fmla="*/ 3386904 w 3386904"/>
              <a:gd name="connsiteY6" fmla="*/ 12828 h 1261615"/>
              <a:gd name="connsiteX0" fmla="*/ 0 w 3386904"/>
              <a:gd name="connsiteY0" fmla="*/ 0 h 1261615"/>
              <a:gd name="connsiteX1" fmla="*/ 745569 w 3386904"/>
              <a:gd name="connsiteY1" fmla="*/ 742393 h 1261615"/>
              <a:gd name="connsiteX2" fmla="*/ 2276013 w 3386904"/>
              <a:gd name="connsiteY2" fmla="*/ 1260272 h 1261615"/>
              <a:gd name="connsiteX3" fmla="*/ 2945139 w 3386904"/>
              <a:gd name="connsiteY3" fmla="*/ 878599 h 1261615"/>
              <a:gd name="connsiteX4" fmla="*/ 3253817 w 3386904"/>
              <a:gd name="connsiteY4" fmla="*/ 458252 h 1261615"/>
              <a:gd name="connsiteX5" fmla="*/ 3386904 w 3386904"/>
              <a:gd name="connsiteY5" fmla="*/ 12828 h 1261615"/>
              <a:gd name="connsiteX6" fmla="*/ 3386904 w 3386904"/>
              <a:gd name="connsiteY6" fmla="*/ 12828 h 1261615"/>
              <a:gd name="connsiteX0" fmla="*/ 0 w 3386904"/>
              <a:gd name="connsiteY0" fmla="*/ 0 h 1261615"/>
              <a:gd name="connsiteX1" fmla="*/ 745569 w 3386904"/>
              <a:gd name="connsiteY1" fmla="*/ 742393 h 1261615"/>
              <a:gd name="connsiteX2" fmla="*/ 2276013 w 3386904"/>
              <a:gd name="connsiteY2" fmla="*/ 1260272 h 1261615"/>
              <a:gd name="connsiteX3" fmla="*/ 2945139 w 3386904"/>
              <a:gd name="connsiteY3" fmla="*/ 878599 h 1261615"/>
              <a:gd name="connsiteX4" fmla="*/ 3253817 w 3386904"/>
              <a:gd name="connsiteY4" fmla="*/ 458252 h 1261615"/>
              <a:gd name="connsiteX5" fmla="*/ 3386904 w 3386904"/>
              <a:gd name="connsiteY5" fmla="*/ 12828 h 1261615"/>
              <a:gd name="connsiteX6" fmla="*/ 3386904 w 3386904"/>
              <a:gd name="connsiteY6" fmla="*/ 12828 h 1261615"/>
              <a:gd name="connsiteX0" fmla="*/ 0 w 3386904"/>
              <a:gd name="connsiteY0" fmla="*/ 0 h 1355776"/>
              <a:gd name="connsiteX1" fmla="*/ 1102655 w 3386904"/>
              <a:gd name="connsiteY1" fmla="*/ 1190010 h 1355776"/>
              <a:gd name="connsiteX2" fmla="*/ 2276013 w 3386904"/>
              <a:gd name="connsiteY2" fmla="*/ 1260272 h 1355776"/>
              <a:gd name="connsiteX3" fmla="*/ 2945139 w 3386904"/>
              <a:gd name="connsiteY3" fmla="*/ 878599 h 1355776"/>
              <a:gd name="connsiteX4" fmla="*/ 3253817 w 3386904"/>
              <a:gd name="connsiteY4" fmla="*/ 458252 h 1355776"/>
              <a:gd name="connsiteX5" fmla="*/ 3386904 w 3386904"/>
              <a:gd name="connsiteY5" fmla="*/ 12828 h 1355776"/>
              <a:gd name="connsiteX6" fmla="*/ 3386904 w 3386904"/>
              <a:gd name="connsiteY6" fmla="*/ 12828 h 1355776"/>
              <a:gd name="connsiteX0" fmla="*/ 0 w 3386904"/>
              <a:gd name="connsiteY0" fmla="*/ 0 h 1276280"/>
              <a:gd name="connsiteX1" fmla="*/ 1102655 w 3386904"/>
              <a:gd name="connsiteY1" fmla="*/ 1190010 h 1276280"/>
              <a:gd name="connsiteX2" fmla="*/ 2276013 w 3386904"/>
              <a:gd name="connsiteY2" fmla="*/ 1260272 h 1276280"/>
              <a:gd name="connsiteX3" fmla="*/ 2945139 w 3386904"/>
              <a:gd name="connsiteY3" fmla="*/ 878599 h 1276280"/>
              <a:gd name="connsiteX4" fmla="*/ 3253817 w 3386904"/>
              <a:gd name="connsiteY4" fmla="*/ 458252 h 1276280"/>
              <a:gd name="connsiteX5" fmla="*/ 3386904 w 3386904"/>
              <a:gd name="connsiteY5" fmla="*/ 12828 h 1276280"/>
              <a:gd name="connsiteX6" fmla="*/ 3386904 w 3386904"/>
              <a:gd name="connsiteY6" fmla="*/ 12828 h 1276280"/>
              <a:gd name="connsiteX0" fmla="*/ 0 w 3386904"/>
              <a:gd name="connsiteY0" fmla="*/ 0 h 1226308"/>
              <a:gd name="connsiteX1" fmla="*/ 1102655 w 3386904"/>
              <a:gd name="connsiteY1" fmla="*/ 1190010 h 1226308"/>
              <a:gd name="connsiteX2" fmla="*/ 2945139 w 3386904"/>
              <a:gd name="connsiteY2" fmla="*/ 878599 h 1226308"/>
              <a:gd name="connsiteX3" fmla="*/ 3253817 w 3386904"/>
              <a:gd name="connsiteY3" fmla="*/ 458252 h 1226308"/>
              <a:gd name="connsiteX4" fmla="*/ 3386904 w 3386904"/>
              <a:gd name="connsiteY4" fmla="*/ 12828 h 1226308"/>
              <a:gd name="connsiteX5" fmla="*/ 3386904 w 3386904"/>
              <a:gd name="connsiteY5" fmla="*/ 12828 h 1226308"/>
              <a:gd name="connsiteX0" fmla="*/ 0 w 3386904"/>
              <a:gd name="connsiteY0" fmla="*/ 0 h 1196568"/>
              <a:gd name="connsiteX1" fmla="*/ 1102655 w 3386904"/>
              <a:gd name="connsiteY1" fmla="*/ 1190010 h 1196568"/>
              <a:gd name="connsiteX2" fmla="*/ 3253817 w 3386904"/>
              <a:gd name="connsiteY2" fmla="*/ 458252 h 1196568"/>
              <a:gd name="connsiteX3" fmla="*/ 3386904 w 3386904"/>
              <a:gd name="connsiteY3" fmla="*/ 12828 h 1196568"/>
              <a:gd name="connsiteX4" fmla="*/ 3386904 w 3386904"/>
              <a:gd name="connsiteY4" fmla="*/ 12828 h 1196568"/>
              <a:gd name="connsiteX0" fmla="*/ 0 w 3386904"/>
              <a:gd name="connsiteY0" fmla="*/ 0 h 1190013"/>
              <a:gd name="connsiteX1" fmla="*/ 1102655 w 3386904"/>
              <a:gd name="connsiteY1" fmla="*/ 1190010 h 1190013"/>
              <a:gd name="connsiteX2" fmla="*/ 3386904 w 3386904"/>
              <a:gd name="connsiteY2" fmla="*/ 12828 h 1190013"/>
              <a:gd name="connsiteX3" fmla="*/ 3386904 w 3386904"/>
              <a:gd name="connsiteY3" fmla="*/ 12828 h 1190013"/>
              <a:gd name="connsiteX0" fmla="*/ 0 w 3386904"/>
              <a:gd name="connsiteY0" fmla="*/ 0 h 1126067"/>
              <a:gd name="connsiteX1" fmla="*/ 1697798 w 3386904"/>
              <a:gd name="connsiteY1" fmla="*/ 1126065 h 1126067"/>
              <a:gd name="connsiteX2" fmla="*/ 3386904 w 3386904"/>
              <a:gd name="connsiteY2" fmla="*/ 12828 h 1126067"/>
              <a:gd name="connsiteX3" fmla="*/ 3386904 w 3386904"/>
              <a:gd name="connsiteY3" fmla="*/ 12828 h 1126067"/>
              <a:gd name="connsiteX0" fmla="*/ 0 w 3386904"/>
              <a:gd name="connsiteY0" fmla="*/ 0 h 1126069"/>
              <a:gd name="connsiteX1" fmla="*/ 1697798 w 3386904"/>
              <a:gd name="connsiteY1" fmla="*/ 1126065 h 1126069"/>
              <a:gd name="connsiteX2" fmla="*/ 3386904 w 3386904"/>
              <a:gd name="connsiteY2" fmla="*/ 12828 h 1126069"/>
              <a:gd name="connsiteX3" fmla="*/ 3386904 w 3386904"/>
              <a:gd name="connsiteY3" fmla="*/ 12828 h 112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904" h="1126069">
                <a:moveTo>
                  <a:pt x="0" y="0"/>
                </a:moveTo>
                <a:cubicBezTo>
                  <a:pt x="295095" y="571641"/>
                  <a:pt x="1133314" y="1123927"/>
                  <a:pt x="1697798" y="1126065"/>
                </a:cubicBezTo>
                <a:cubicBezTo>
                  <a:pt x="2262282" y="1128203"/>
                  <a:pt x="3148670" y="374218"/>
                  <a:pt x="3386904" y="12828"/>
                </a:cubicBezTo>
                <a:lnTo>
                  <a:pt x="3386904" y="12828"/>
                </a:lnTo>
              </a:path>
            </a:pathLst>
          </a:custGeom>
          <a:pattFill prst="ltVert">
            <a:fgClr>
              <a:prstClr val="black"/>
            </a:fgClr>
            <a:bgClr>
              <a:prstClr val="white"/>
            </a:bgClr>
          </a:pattFill>
          <a:ln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Connettore 1 26"/>
          <p:cNvCxnSpPr/>
          <p:nvPr/>
        </p:nvCxnSpPr>
        <p:spPr bwMode="auto">
          <a:xfrm>
            <a:off x="2176389" y="4387496"/>
            <a:ext cx="5084928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3" name="Connettore 1 32"/>
          <p:cNvCxnSpPr/>
          <p:nvPr/>
        </p:nvCxnSpPr>
        <p:spPr bwMode="auto">
          <a:xfrm>
            <a:off x="2177323" y="3867899"/>
            <a:ext cx="14916" cy="568949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CasellaDiTesto 35"/>
          <p:cNvSpPr txBox="1"/>
          <p:nvPr/>
        </p:nvSpPr>
        <p:spPr>
          <a:xfrm>
            <a:off x="1845844" y="4926663"/>
            <a:ext cx="355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000000"/>
                </a:solidFill>
              </a:rPr>
              <a:t>M</a:t>
            </a:r>
            <a:endParaRPr lang="it-IT" sz="1600" dirty="0">
              <a:solidFill>
                <a:srgbClr val="000000"/>
              </a:solidFill>
            </a:endParaRPr>
          </a:p>
        </p:txBody>
      </p:sp>
      <p:cxnSp>
        <p:nvCxnSpPr>
          <p:cNvPr id="41" name="Connettore 2 40"/>
          <p:cNvCxnSpPr/>
          <p:nvPr/>
        </p:nvCxnSpPr>
        <p:spPr bwMode="auto">
          <a:xfrm>
            <a:off x="2205070" y="3436288"/>
            <a:ext cx="0" cy="335075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Connettore 2 41"/>
          <p:cNvCxnSpPr/>
          <p:nvPr/>
        </p:nvCxnSpPr>
        <p:spPr bwMode="auto">
          <a:xfrm>
            <a:off x="2370300" y="3428027"/>
            <a:ext cx="0" cy="335075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Connettore 2 42"/>
          <p:cNvCxnSpPr/>
          <p:nvPr/>
        </p:nvCxnSpPr>
        <p:spPr bwMode="auto">
          <a:xfrm>
            <a:off x="2535530" y="3428027"/>
            <a:ext cx="0" cy="335075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Connettore 2 43"/>
          <p:cNvCxnSpPr/>
          <p:nvPr/>
        </p:nvCxnSpPr>
        <p:spPr bwMode="auto">
          <a:xfrm>
            <a:off x="2700760" y="3428027"/>
            <a:ext cx="0" cy="335075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Connettore 2 44"/>
          <p:cNvCxnSpPr/>
          <p:nvPr/>
        </p:nvCxnSpPr>
        <p:spPr bwMode="auto">
          <a:xfrm>
            <a:off x="2865990" y="3428027"/>
            <a:ext cx="0" cy="335075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Connettore 2 45"/>
          <p:cNvCxnSpPr/>
          <p:nvPr/>
        </p:nvCxnSpPr>
        <p:spPr bwMode="auto">
          <a:xfrm>
            <a:off x="3031220" y="3428027"/>
            <a:ext cx="0" cy="335075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Connettore 2 46"/>
          <p:cNvCxnSpPr/>
          <p:nvPr/>
        </p:nvCxnSpPr>
        <p:spPr bwMode="auto">
          <a:xfrm>
            <a:off x="3196450" y="3428027"/>
            <a:ext cx="0" cy="335075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Connettore 2 47"/>
          <p:cNvCxnSpPr/>
          <p:nvPr/>
        </p:nvCxnSpPr>
        <p:spPr bwMode="auto">
          <a:xfrm>
            <a:off x="3361680" y="3428027"/>
            <a:ext cx="0" cy="335075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Connettore 2 48"/>
          <p:cNvCxnSpPr/>
          <p:nvPr/>
        </p:nvCxnSpPr>
        <p:spPr bwMode="auto">
          <a:xfrm>
            <a:off x="3526910" y="3428027"/>
            <a:ext cx="0" cy="335075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Connettore 2 49"/>
          <p:cNvCxnSpPr/>
          <p:nvPr/>
        </p:nvCxnSpPr>
        <p:spPr bwMode="auto">
          <a:xfrm>
            <a:off x="3692140" y="3428027"/>
            <a:ext cx="0" cy="335075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Connettore 2 50"/>
          <p:cNvCxnSpPr/>
          <p:nvPr/>
        </p:nvCxnSpPr>
        <p:spPr bwMode="auto">
          <a:xfrm>
            <a:off x="3857370" y="3428027"/>
            <a:ext cx="0" cy="335075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Connettore 2 51"/>
          <p:cNvCxnSpPr/>
          <p:nvPr/>
        </p:nvCxnSpPr>
        <p:spPr bwMode="auto">
          <a:xfrm>
            <a:off x="4022600" y="3428027"/>
            <a:ext cx="0" cy="335075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Connettore 2 52"/>
          <p:cNvCxnSpPr/>
          <p:nvPr/>
        </p:nvCxnSpPr>
        <p:spPr bwMode="auto">
          <a:xfrm>
            <a:off x="4187830" y="3428027"/>
            <a:ext cx="0" cy="335075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Connettore 2 53"/>
          <p:cNvCxnSpPr/>
          <p:nvPr/>
        </p:nvCxnSpPr>
        <p:spPr bwMode="auto">
          <a:xfrm>
            <a:off x="4353060" y="3428027"/>
            <a:ext cx="0" cy="335075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Connettore 2 54"/>
          <p:cNvCxnSpPr/>
          <p:nvPr/>
        </p:nvCxnSpPr>
        <p:spPr bwMode="auto">
          <a:xfrm>
            <a:off x="4518290" y="3428027"/>
            <a:ext cx="0" cy="335075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Connettore 2 55"/>
          <p:cNvCxnSpPr/>
          <p:nvPr/>
        </p:nvCxnSpPr>
        <p:spPr bwMode="auto">
          <a:xfrm>
            <a:off x="4683520" y="3428027"/>
            <a:ext cx="0" cy="335075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Connettore 2 56"/>
          <p:cNvCxnSpPr/>
          <p:nvPr/>
        </p:nvCxnSpPr>
        <p:spPr bwMode="auto">
          <a:xfrm>
            <a:off x="4848750" y="3428027"/>
            <a:ext cx="0" cy="335075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Connettore 2 57"/>
          <p:cNvCxnSpPr/>
          <p:nvPr/>
        </p:nvCxnSpPr>
        <p:spPr bwMode="auto">
          <a:xfrm>
            <a:off x="5013980" y="3428027"/>
            <a:ext cx="0" cy="335075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Connettore 2 58"/>
          <p:cNvCxnSpPr/>
          <p:nvPr/>
        </p:nvCxnSpPr>
        <p:spPr bwMode="auto">
          <a:xfrm>
            <a:off x="5179210" y="3428027"/>
            <a:ext cx="0" cy="335075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Connettore 2 59"/>
          <p:cNvCxnSpPr/>
          <p:nvPr/>
        </p:nvCxnSpPr>
        <p:spPr bwMode="auto">
          <a:xfrm>
            <a:off x="5344440" y="3428027"/>
            <a:ext cx="0" cy="335075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Connettore 2 60"/>
          <p:cNvCxnSpPr/>
          <p:nvPr/>
        </p:nvCxnSpPr>
        <p:spPr bwMode="auto">
          <a:xfrm>
            <a:off x="5509670" y="3428027"/>
            <a:ext cx="0" cy="335075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Connettore 2 61"/>
          <p:cNvCxnSpPr/>
          <p:nvPr/>
        </p:nvCxnSpPr>
        <p:spPr bwMode="auto">
          <a:xfrm>
            <a:off x="5674900" y="3428027"/>
            <a:ext cx="0" cy="335075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Connettore 2 62"/>
          <p:cNvCxnSpPr/>
          <p:nvPr/>
        </p:nvCxnSpPr>
        <p:spPr bwMode="auto">
          <a:xfrm>
            <a:off x="5840130" y="3428027"/>
            <a:ext cx="0" cy="335075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Connettore 2 63"/>
          <p:cNvCxnSpPr/>
          <p:nvPr/>
        </p:nvCxnSpPr>
        <p:spPr bwMode="auto">
          <a:xfrm>
            <a:off x="6005360" y="3428027"/>
            <a:ext cx="0" cy="335075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Connettore 2 64"/>
          <p:cNvCxnSpPr/>
          <p:nvPr/>
        </p:nvCxnSpPr>
        <p:spPr bwMode="auto">
          <a:xfrm>
            <a:off x="6170590" y="3428027"/>
            <a:ext cx="0" cy="335075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Connettore 1 65"/>
          <p:cNvCxnSpPr/>
          <p:nvPr/>
        </p:nvCxnSpPr>
        <p:spPr bwMode="auto">
          <a:xfrm>
            <a:off x="2200497" y="3428027"/>
            <a:ext cx="3983168" cy="9794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70" name="CasellaDiTesto 69"/>
          <p:cNvSpPr txBox="1"/>
          <p:nvPr/>
        </p:nvSpPr>
        <p:spPr>
          <a:xfrm>
            <a:off x="6823576" y="3990239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000000"/>
                </a:solidFill>
              </a:rPr>
              <a:t>x</a:t>
            </a:r>
            <a:endParaRPr lang="it-IT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1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152400"/>
            <a:ext cx="7685732" cy="504825"/>
          </a:xfrm>
        </p:spPr>
        <p:txBody>
          <a:bodyPr/>
          <a:lstStyle/>
          <a:p>
            <a:pPr eaLnBrk="1" hangingPunct="1"/>
            <a:r>
              <a:rPr lang="en-US" sz="3600" dirty="0"/>
              <a:t>Peculiarity of transport </a:t>
            </a:r>
            <a:r>
              <a:rPr lang="en-US" sz="3600" dirty="0" smtClean="0"/>
              <a:t>systems</a:t>
            </a:r>
            <a:endParaRPr lang="en-US" sz="3600" dirty="0"/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848600" cy="1964364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Flows on the transport network depend on </a:t>
            </a:r>
            <a:r>
              <a:rPr lang="en-US" sz="2800" dirty="0"/>
              <a:t>internal characteristics and </a:t>
            </a:r>
            <a:r>
              <a:rPr lang="en-US" sz="2800" dirty="0" smtClean="0"/>
              <a:t>transport demand</a:t>
            </a:r>
            <a:endParaRPr lang="en-US" sz="2800" dirty="0"/>
          </a:p>
          <a:p>
            <a:pPr eaLnBrk="1" hangingPunct="1"/>
            <a:r>
              <a:rPr lang="en-US" sz="2800" dirty="0" smtClean="0"/>
              <a:t>Demand depends on network performances</a:t>
            </a:r>
          </a:p>
          <a:p>
            <a:pPr eaLnBrk="1" hangingPunct="1"/>
            <a:r>
              <a:rPr lang="en-US" sz="2800" dirty="0" smtClean="0"/>
              <a:t>Performances depend on flows on the network</a:t>
            </a: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762000" y="7620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0000"/>
                </a:solidFill>
              </a:rPr>
              <a:t>Circular </a:t>
            </a:r>
            <a:r>
              <a:rPr lang="en-US" sz="2800" i="1" dirty="0">
                <a:solidFill>
                  <a:srgbClr val="000000"/>
                </a:solidFill>
              </a:rPr>
              <a:t>interaction flow-performance 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7241232" cy="457200"/>
          </a:xfrm>
          <a:noFill/>
        </p:spPr>
        <p:txBody>
          <a:bodyPr/>
          <a:lstStyle/>
          <a:p>
            <a:r>
              <a:rPr lang="en-US" sz="1200" dirty="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Prof. Gaetano Fusco</a:t>
            </a:r>
          </a:p>
          <a:p>
            <a:r>
              <a:rPr lang="en-US" sz="1200" dirty="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Methodology </a:t>
            </a:r>
            <a:r>
              <a:rPr lang="en-US" sz="1200" dirty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and Technology Advances for Transportation Network Management and Design</a:t>
            </a:r>
            <a:endParaRPr lang="en-US" sz="1200" dirty="0">
              <a:latin typeface="+mj-lt"/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696200" y="6146800"/>
            <a:ext cx="1295400" cy="457200"/>
          </a:xfrm>
          <a:noFill/>
        </p:spPr>
        <p:txBody>
          <a:bodyPr/>
          <a:lstStyle/>
          <a:p>
            <a:r>
              <a:rPr lang="en-US" sz="1200" smtClean="0">
                <a:latin typeface="Arial" pitchFamily="-111" charset="0"/>
              </a:rPr>
              <a:t>Page </a:t>
            </a:r>
            <a:fld id="{A4CB3B70-79BF-6040-95D5-CC8313AC830A}" type="slidenum">
              <a:rPr lang="en-US" sz="1200" smtClean="0">
                <a:latin typeface="Arial" pitchFamily="-111" charset="0"/>
              </a:rPr>
              <a:pPr/>
              <a:t>6</a:t>
            </a:fld>
            <a:endParaRPr lang="en-US" sz="1200">
              <a:latin typeface="Arial" pitchFamily="-111" charset="0"/>
            </a:endParaRPr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1100287" y="4902135"/>
            <a:ext cx="2273787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Ovale 11"/>
          <p:cNvSpPr/>
          <p:nvPr/>
        </p:nvSpPr>
        <p:spPr bwMode="auto">
          <a:xfrm>
            <a:off x="956271" y="4830127"/>
            <a:ext cx="144016" cy="144016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Ovale 12"/>
          <p:cNvSpPr/>
          <p:nvPr/>
        </p:nvSpPr>
        <p:spPr bwMode="auto">
          <a:xfrm>
            <a:off x="3333755" y="4830127"/>
            <a:ext cx="144016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82579" y="5030812"/>
            <a:ext cx="34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000000"/>
                </a:solidFill>
              </a:rPr>
              <a:t>O</a:t>
            </a:r>
            <a:endParaRPr lang="it-IT" sz="1600" dirty="0">
              <a:solidFill>
                <a:srgbClr val="000000"/>
              </a:solidFill>
            </a:endParaRPr>
          </a:p>
        </p:txBody>
      </p:sp>
      <p:cxnSp>
        <p:nvCxnSpPr>
          <p:cNvPr id="15" name="Connettore 1 14"/>
          <p:cNvCxnSpPr/>
          <p:nvPr/>
        </p:nvCxnSpPr>
        <p:spPr bwMode="auto">
          <a:xfrm flipV="1">
            <a:off x="4444819" y="3604579"/>
            <a:ext cx="21093" cy="2193540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9" name="Connettore 1 18"/>
          <p:cNvCxnSpPr/>
          <p:nvPr/>
        </p:nvCxnSpPr>
        <p:spPr bwMode="auto">
          <a:xfrm>
            <a:off x="4438898" y="5798543"/>
            <a:ext cx="3694804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6" name="Connettore 2 45"/>
          <p:cNvCxnSpPr/>
          <p:nvPr/>
        </p:nvCxnSpPr>
        <p:spPr bwMode="auto">
          <a:xfrm flipV="1">
            <a:off x="2091159" y="4712350"/>
            <a:ext cx="615555" cy="8238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CasellaDiTesto 47"/>
          <p:cNvSpPr txBox="1"/>
          <p:nvPr/>
        </p:nvSpPr>
        <p:spPr>
          <a:xfrm>
            <a:off x="8183470" y="5645014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solidFill>
                  <a:srgbClr val="000000"/>
                </a:solidFill>
              </a:rPr>
              <a:t>q</a:t>
            </a:r>
            <a:endParaRPr lang="it-IT" sz="1600" dirty="0">
              <a:solidFill>
                <a:srgbClr val="000000"/>
              </a:solidFill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3231403" y="5016452"/>
            <a:ext cx="34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000000"/>
                </a:solidFill>
              </a:rPr>
              <a:t>D</a:t>
            </a:r>
            <a:endParaRPr lang="it-IT" sz="1600" dirty="0">
              <a:solidFill>
                <a:srgbClr val="000000"/>
              </a:solidFill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2129643" y="4222668"/>
            <a:ext cx="538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solidFill>
                  <a:srgbClr val="000000"/>
                </a:solidFill>
              </a:rPr>
              <a:t>q</a:t>
            </a:r>
            <a:r>
              <a:rPr lang="it-IT" sz="1600" dirty="0" smtClean="0">
                <a:solidFill>
                  <a:srgbClr val="000000"/>
                </a:solidFill>
              </a:rPr>
              <a:t>(c)</a:t>
            </a:r>
            <a:endParaRPr lang="it-IT" sz="1600" dirty="0">
              <a:solidFill>
                <a:srgbClr val="000000"/>
              </a:solidFill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4102240" y="3655191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000000"/>
                </a:solidFill>
              </a:rPr>
              <a:t>c</a:t>
            </a:r>
            <a:endParaRPr lang="it-IT" sz="1600" dirty="0">
              <a:solidFill>
                <a:srgbClr val="000000"/>
              </a:solidFill>
            </a:endParaRPr>
          </a:p>
        </p:txBody>
      </p:sp>
      <p:sp>
        <p:nvSpPr>
          <p:cNvPr id="60" name="Figura a mano libera 59"/>
          <p:cNvSpPr/>
          <p:nvPr/>
        </p:nvSpPr>
        <p:spPr>
          <a:xfrm>
            <a:off x="4451726" y="3976587"/>
            <a:ext cx="2527349" cy="1282768"/>
          </a:xfrm>
          <a:custGeom>
            <a:avLst/>
            <a:gdLst>
              <a:gd name="connsiteX0" fmla="*/ 0 w 2527349"/>
              <a:gd name="connsiteY0" fmla="*/ 1282768 h 1282768"/>
              <a:gd name="connsiteX1" fmla="*/ 782581 w 2527349"/>
              <a:gd name="connsiteY1" fmla="*/ 1269940 h 1282768"/>
              <a:gd name="connsiteX2" fmla="*/ 782581 w 2527349"/>
              <a:gd name="connsiteY2" fmla="*/ 1269940 h 1282768"/>
              <a:gd name="connsiteX3" fmla="*/ 1719111 w 2527349"/>
              <a:gd name="connsiteY3" fmla="*/ 1090353 h 1282768"/>
              <a:gd name="connsiteX4" fmla="*/ 2219449 w 2527349"/>
              <a:gd name="connsiteY4" fmla="*/ 590073 h 1282768"/>
              <a:gd name="connsiteX5" fmla="*/ 2527349 w 2527349"/>
              <a:gd name="connsiteY5" fmla="*/ 0 h 1282768"/>
              <a:gd name="connsiteX0" fmla="*/ 0 w 2527349"/>
              <a:gd name="connsiteY0" fmla="*/ 1282768 h 1282768"/>
              <a:gd name="connsiteX1" fmla="*/ 782581 w 2527349"/>
              <a:gd name="connsiteY1" fmla="*/ 1269940 h 1282768"/>
              <a:gd name="connsiteX2" fmla="*/ 782581 w 2527349"/>
              <a:gd name="connsiteY2" fmla="*/ 1269940 h 1282768"/>
              <a:gd name="connsiteX3" fmla="*/ 1706282 w 2527349"/>
              <a:gd name="connsiteY3" fmla="*/ 1103181 h 1282768"/>
              <a:gd name="connsiteX4" fmla="*/ 2219449 w 2527349"/>
              <a:gd name="connsiteY4" fmla="*/ 590073 h 1282768"/>
              <a:gd name="connsiteX5" fmla="*/ 2527349 w 2527349"/>
              <a:gd name="connsiteY5" fmla="*/ 0 h 1282768"/>
              <a:gd name="connsiteX0" fmla="*/ 0 w 2527349"/>
              <a:gd name="connsiteY0" fmla="*/ 1282768 h 1282768"/>
              <a:gd name="connsiteX1" fmla="*/ 782581 w 2527349"/>
              <a:gd name="connsiteY1" fmla="*/ 1269940 h 1282768"/>
              <a:gd name="connsiteX2" fmla="*/ 782581 w 2527349"/>
              <a:gd name="connsiteY2" fmla="*/ 1269940 h 1282768"/>
              <a:gd name="connsiteX3" fmla="*/ 1706282 w 2527349"/>
              <a:gd name="connsiteY3" fmla="*/ 1103181 h 1282768"/>
              <a:gd name="connsiteX4" fmla="*/ 2245107 w 2527349"/>
              <a:gd name="connsiteY4" fmla="*/ 628556 h 1282768"/>
              <a:gd name="connsiteX5" fmla="*/ 2527349 w 2527349"/>
              <a:gd name="connsiteY5" fmla="*/ 0 h 1282768"/>
              <a:gd name="connsiteX0" fmla="*/ 0 w 2527349"/>
              <a:gd name="connsiteY0" fmla="*/ 1282768 h 1282768"/>
              <a:gd name="connsiteX1" fmla="*/ 782581 w 2527349"/>
              <a:gd name="connsiteY1" fmla="*/ 1269940 h 1282768"/>
              <a:gd name="connsiteX2" fmla="*/ 782581 w 2527349"/>
              <a:gd name="connsiteY2" fmla="*/ 1269940 h 1282768"/>
              <a:gd name="connsiteX3" fmla="*/ 1706282 w 2527349"/>
              <a:gd name="connsiteY3" fmla="*/ 1103181 h 1282768"/>
              <a:gd name="connsiteX4" fmla="*/ 2245107 w 2527349"/>
              <a:gd name="connsiteY4" fmla="*/ 628556 h 1282768"/>
              <a:gd name="connsiteX5" fmla="*/ 2527349 w 2527349"/>
              <a:gd name="connsiteY5" fmla="*/ 0 h 1282768"/>
              <a:gd name="connsiteX0" fmla="*/ 0 w 2527349"/>
              <a:gd name="connsiteY0" fmla="*/ 1282768 h 1282768"/>
              <a:gd name="connsiteX1" fmla="*/ 782581 w 2527349"/>
              <a:gd name="connsiteY1" fmla="*/ 1269940 h 1282768"/>
              <a:gd name="connsiteX2" fmla="*/ 782581 w 2527349"/>
              <a:gd name="connsiteY2" fmla="*/ 1269940 h 1282768"/>
              <a:gd name="connsiteX3" fmla="*/ 1706282 w 2527349"/>
              <a:gd name="connsiteY3" fmla="*/ 1103181 h 1282768"/>
              <a:gd name="connsiteX4" fmla="*/ 2245107 w 2527349"/>
              <a:gd name="connsiteY4" fmla="*/ 628556 h 1282768"/>
              <a:gd name="connsiteX5" fmla="*/ 2527349 w 2527349"/>
              <a:gd name="connsiteY5" fmla="*/ 0 h 128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7349" h="1282768">
                <a:moveTo>
                  <a:pt x="0" y="1282768"/>
                </a:moveTo>
                <a:lnTo>
                  <a:pt x="782581" y="1269940"/>
                </a:lnTo>
                <a:lnTo>
                  <a:pt x="782581" y="1269940"/>
                </a:lnTo>
                <a:cubicBezTo>
                  <a:pt x="936531" y="1242147"/>
                  <a:pt x="1462528" y="1210078"/>
                  <a:pt x="1706282" y="1103181"/>
                </a:cubicBezTo>
                <a:cubicBezTo>
                  <a:pt x="1950036" y="996284"/>
                  <a:pt x="2121092" y="850903"/>
                  <a:pt x="2245107" y="628556"/>
                </a:cubicBezTo>
                <a:cubicBezTo>
                  <a:pt x="2369122" y="406209"/>
                  <a:pt x="2466411" y="242657"/>
                  <a:pt x="2527349" y="0"/>
                </a:cubicBezTo>
              </a:path>
            </a:pathLst>
          </a:custGeom>
          <a:ln w="28575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CasellaDiTesto 64"/>
          <p:cNvSpPr txBox="1"/>
          <p:nvPr/>
        </p:nvSpPr>
        <p:spPr>
          <a:xfrm>
            <a:off x="6977525" y="4233968"/>
            <a:ext cx="703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000000"/>
                </a:solidFill>
              </a:rPr>
              <a:t>c=c(</a:t>
            </a:r>
            <a:r>
              <a:rPr lang="it-IT" sz="1600" dirty="0" err="1" smtClean="0">
                <a:solidFill>
                  <a:srgbClr val="000000"/>
                </a:solidFill>
              </a:rPr>
              <a:t>f</a:t>
            </a:r>
            <a:r>
              <a:rPr lang="it-IT" sz="1600" dirty="0" smtClean="0">
                <a:solidFill>
                  <a:srgbClr val="000000"/>
                </a:solidFill>
              </a:rPr>
              <a:t>)</a:t>
            </a:r>
            <a:endParaRPr lang="it-IT" sz="1600" dirty="0">
              <a:solidFill>
                <a:srgbClr val="000000"/>
              </a:solidFill>
            </a:endParaRPr>
          </a:p>
        </p:txBody>
      </p:sp>
      <p:sp>
        <p:nvSpPr>
          <p:cNvPr id="62" name="Figura a mano libera 61"/>
          <p:cNvSpPr/>
          <p:nvPr/>
        </p:nvSpPr>
        <p:spPr>
          <a:xfrm>
            <a:off x="4451726" y="4068146"/>
            <a:ext cx="2796762" cy="1729972"/>
          </a:xfrm>
          <a:custGeom>
            <a:avLst/>
            <a:gdLst>
              <a:gd name="connsiteX0" fmla="*/ 0 w 2783932"/>
              <a:gd name="connsiteY0" fmla="*/ 40893 h 1516077"/>
              <a:gd name="connsiteX1" fmla="*/ 628630 w 2783932"/>
              <a:gd name="connsiteY1" fmla="*/ 15238 h 1516077"/>
              <a:gd name="connsiteX2" fmla="*/ 1436868 w 2783932"/>
              <a:gd name="connsiteY2" fmla="*/ 246136 h 1516077"/>
              <a:gd name="connsiteX3" fmla="*/ 2193790 w 2783932"/>
              <a:gd name="connsiteY3" fmla="*/ 746416 h 1516077"/>
              <a:gd name="connsiteX4" fmla="*/ 2783932 w 2783932"/>
              <a:gd name="connsiteY4" fmla="*/ 1516077 h 1516077"/>
              <a:gd name="connsiteX5" fmla="*/ 2783932 w 2783932"/>
              <a:gd name="connsiteY5" fmla="*/ 1516077 h 1516077"/>
              <a:gd name="connsiteX6" fmla="*/ 2783932 w 2783932"/>
              <a:gd name="connsiteY6" fmla="*/ 1516077 h 1516077"/>
              <a:gd name="connsiteX7" fmla="*/ 2783932 w 2783932"/>
              <a:gd name="connsiteY7" fmla="*/ 1516077 h 1516077"/>
              <a:gd name="connsiteX0" fmla="*/ 0 w 2783932"/>
              <a:gd name="connsiteY0" fmla="*/ 14497 h 1548443"/>
              <a:gd name="connsiteX1" fmla="*/ 628630 w 2783932"/>
              <a:gd name="connsiteY1" fmla="*/ 47604 h 1548443"/>
              <a:gd name="connsiteX2" fmla="*/ 1436868 w 2783932"/>
              <a:gd name="connsiteY2" fmla="*/ 278502 h 1548443"/>
              <a:gd name="connsiteX3" fmla="*/ 2193790 w 2783932"/>
              <a:gd name="connsiteY3" fmla="*/ 778782 h 1548443"/>
              <a:gd name="connsiteX4" fmla="*/ 2783932 w 2783932"/>
              <a:gd name="connsiteY4" fmla="*/ 1548443 h 1548443"/>
              <a:gd name="connsiteX5" fmla="*/ 2783932 w 2783932"/>
              <a:gd name="connsiteY5" fmla="*/ 1548443 h 1548443"/>
              <a:gd name="connsiteX6" fmla="*/ 2783932 w 2783932"/>
              <a:gd name="connsiteY6" fmla="*/ 1548443 h 1548443"/>
              <a:gd name="connsiteX7" fmla="*/ 2783932 w 2783932"/>
              <a:gd name="connsiteY7" fmla="*/ 1548443 h 1548443"/>
              <a:gd name="connsiteX0" fmla="*/ 0 w 2783932"/>
              <a:gd name="connsiteY0" fmla="*/ 8163 h 1589120"/>
              <a:gd name="connsiteX1" fmla="*/ 628630 w 2783932"/>
              <a:gd name="connsiteY1" fmla="*/ 88281 h 1589120"/>
              <a:gd name="connsiteX2" fmla="*/ 1436868 w 2783932"/>
              <a:gd name="connsiteY2" fmla="*/ 319179 h 1589120"/>
              <a:gd name="connsiteX3" fmla="*/ 2193790 w 2783932"/>
              <a:gd name="connsiteY3" fmla="*/ 819459 h 1589120"/>
              <a:gd name="connsiteX4" fmla="*/ 2783932 w 2783932"/>
              <a:gd name="connsiteY4" fmla="*/ 1589120 h 1589120"/>
              <a:gd name="connsiteX5" fmla="*/ 2783932 w 2783932"/>
              <a:gd name="connsiteY5" fmla="*/ 1589120 h 1589120"/>
              <a:gd name="connsiteX6" fmla="*/ 2783932 w 2783932"/>
              <a:gd name="connsiteY6" fmla="*/ 1589120 h 1589120"/>
              <a:gd name="connsiteX7" fmla="*/ 2783932 w 2783932"/>
              <a:gd name="connsiteY7" fmla="*/ 1589120 h 1589120"/>
              <a:gd name="connsiteX0" fmla="*/ 0 w 2783932"/>
              <a:gd name="connsiteY0" fmla="*/ 4018 h 1584975"/>
              <a:gd name="connsiteX1" fmla="*/ 628630 w 2783932"/>
              <a:gd name="connsiteY1" fmla="*/ 84136 h 1584975"/>
              <a:gd name="connsiteX2" fmla="*/ 1436868 w 2783932"/>
              <a:gd name="connsiteY2" fmla="*/ 315034 h 1584975"/>
              <a:gd name="connsiteX3" fmla="*/ 2193790 w 2783932"/>
              <a:gd name="connsiteY3" fmla="*/ 815314 h 1584975"/>
              <a:gd name="connsiteX4" fmla="*/ 2783932 w 2783932"/>
              <a:gd name="connsiteY4" fmla="*/ 1584975 h 1584975"/>
              <a:gd name="connsiteX5" fmla="*/ 2783932 w 2783932"/>
              <a:gd name="connsiteY5" fmla="*/ 1584975 h 1584975"/>
              <a:gd name="connsiteX6" fmla="*/ 2783932 w 2783932"/>
              <a:gd name="connsiteY6" fmla="*/ 1584975 h 1584975"/>
              <a:gd name="connsiteX7" fmla="*/ 2783932 w 2783932"/>
              <a:gd name="connsiteY7" fmla="*/ 1584975 h 1584975"/>
              <a:gd name="connsiteX0" fmla="*/ 0 w 2783932"/>
              <a:gd name="connsiteY0" fmla="*/ 4018 h 1584975"/>
              <a:gd name="connsiteX1" fmla="*/ 845725 w 2783932"/>
              <a:gd name="connsiteY1" fmla="*/ 84136 h 1584975"/>
              <a:gd name="connsiteX2" fmla="*/ 1436868 w 2783932"/>
              <a:gd name="connsiteY2" fmla="*/ 315034 h 1584975"/>
              <a:gd name="connsiteX3" fmla="*/ 2193790 w 2783932"/>
              <a:gd name="connsiteY3" fmla="*/ 815314 h 1584975"/>
              <a:gd name="connsiteX4" fmla="*/ 2783932 w 2783932"/>
              <a:gd name="connsiteY4" fmla="*/ 1584975 h 1584975"/>
              <a:gd name="connsiteX5" fmla="*/ 2783932 w 2783932"/>
              <a:gd name="connsiteY5" fmla="*/ 1584975 h 1584975"/>
              <a:gd name="connsiteX6" fmla="*/ 2783932 w 2783932"/>
              <a:gd name="connsiteY6" fmla="*/ 1584975 h 1584975"/>
              <a:gd name="connsiteX7" fmla="*/ 2783932 w 2783932"/>
              <a:gd name="connsiteY7" fmla="*/ 1584975 h 158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3932" h="1584975">
                <a:moveTo>
                  <a:pt x="0" y="4018"/>
                </a:moveTo>
                <a:cubicBezTo>
                  <a:pt x="322280" y="-14160"/>
                  <a:pt x="606247" y="32300"/>
                  <a:pt x="845725" y="84136"/>
                </a:cubicBezTo>
                <a:cubicBezTo>
                  <a:pt x="1085203" y="135972"/>
                  <a:pt x="1212191" y="193171"/>
                  <a:pt x="1436868" y="315034"/>
                </a:cubicBezTo>
                <a:cubicBezTo>
                  <a:pt x="1661546" y="436897"/>
                  <a:pt x="1969279" y="603657"/>
                  <a:pt x="2193790" y="815314"/>
                </a:cubicBezTo>
                <a:cubicBezTo>
                  <a:pt x="2418301" y="1026971"/>
                  <a:pt x="2783932" y="1584975"/>
                  <a:pt x="2783932" y="1584975"/>
                </a:cubicBezTo>
                <a:lnTo>
                  <a:pt x="2783932" y="1584975"/>
                </a:lnTo>
                <a:lnTo>
                  <a:pt x="2783932" y="1584975"/>
                </a:lnTo>
                <a:lnTo>
                  <a:pt x="2783932" y="1584975"/>
                </a:lnTo>
              </a:path>
            </a:pathLst>
          </a:custGeom>
          <a:ln w="31750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CasellaDiTesto 66"/>
          <p:cNvSpPr txBox="1"/>
          <p:nvPr/>
        </p:nvSpPr>
        <p:spPr>
          <a:xfrm>
            <a:off x="5566314" y="3887621"/>
            <a:ext cx="771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solidFill>
                  <a:srgbClr val="000000"/>
                </a:solidFill>
              </a:rPr>
              <a:t>q</a:t>
            </a:r>
            <a:r>
              <a:rPr lang="it-IT" sz="1600" dirty="0" smtClean="0">
                <a:solidFill>
                  <a:srgbClr val="000000"/>
                </a:solidFill>
              </a:rPr>
              <a:t>=</a:t>
            </a:r>
            <a:r>
              <a:rPr lang="it-IT" sz="1600" dirty="0" err="1" smtClean="0">
                <a:solidFill>
                  <a:srgbClr val="000000"/>
                </a:solidFill>
              </a:rPr>
              <a:t>q</a:t>
            </a:r>
            <a:r>
              <a:rPr lang="it-IT" sz="1600" dirty="0" smtClean="0">
                <a:solidFill>
                  <a:srgbClr val="000000"/>
                </a:solidFill>
              </a:rPr>
              <a:t>(c)</a:t>
            </a:r>
            <a:endParaRPr lang="it-IT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24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152400"/>
            <a:ext cx="7685732" cy="5048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Network route equilibrium</a:t>
            </a:r>
            <a:endParaRPr lang="en-US" sz="3600" dirty="0"/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47799"/>
            <a:ext cx="4263939" cy="4401624"/>
          </a:xfrm>
        </p:spPr>
        <p:txBody>
          <a:bodyPr/>
          <a:lstStyle/>
          <a:p>
            <a:pPr eaLnBrk="1" hangingPunct="1"/>
            <a:r>
              <a:rPr lang="en-US" sz="2800" dirty="0" smtClean="0"/>
              <a:t>Given demand level, distribution of flows on the network depends on route choice drivers behavior</a:t>
            </a:r>
          </a:p>
          <a:p>
            <a:pPr eaLnBrk="1" hangingPunct="1"/>
            <a:r>
              <a:rPr lang="en-US" sz="2800" dirty="0" smtClean="0"/>
              <a:t>Usual assumption is that all used routes have the same cost, equal to minimum</a:t>
            </a: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762000" y="7620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err="1" smtClean="0">
                <a:solidFill>
                  <a:srgbClr val="000000"/>
                </a:solidFill>
              </a:rPr>
              <a:t>Wardrop</a:t>
            </a:r>
            <a:r>
              <a:rPr lang="en-US" sz="2800" i="1" dirty="0" smtClean="0">
                <a:solidFill>
                  <a:srgbClr val="000000"/>
                </a:solidFill>
              </a:rPr>
              <a:t> principle</a:t>
            </a:r>
            <a:endParaRPr lang="en-US" sz="2800" i="1" dirty="0">
              <a:solidFill>
                <a:srgbClr val="000000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7241232" cy="457200"/>
          </a:xfrm>
          <a:noFill/>
        </p:spPr>
        <p:txBody>
          <a:bodyPr/>
          <a:lstStyle/>
          <a:p>
            <a:r>
              <a:rPr lang="en-US" sz="1200" dirty="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Prof. Gaetano Fusco</a:t>
            </a:r>
          </a:p>
          <a:p>
            <a:r>
              <a:rPr lang="en-US" sz="1200" dirty="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Methodology </a:t>
            </a:r>
            <a:r>
              <a:rPr lang="en-US" sz="1200" dirty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and Technology Advances for Transportation Network Management and Design</a:t>
            </a:r>
            <a:endParaRPr lang="en-US" sz="1200" dirty="0">
              <a:latin typeface="+mj-lt"/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696200" y="6146800"/>
            <a:ext cx="1295400" cy="457200"/>
          </a:xfrm>
          <a:noFill/>
        </p:spPr>
        <p:txBody>
          <a:bodyPr/>
          <a:lstStyle/>
          <a:p>
            <a:r>
              <a:rPr lang="en-US" sz="1200" smtClean="0">
                <a:latin typeface="Arial" pitchFamily="-111" charset="0"/>
              </a:rPr>
              <a:t>Page </a:t>
            </a:r>
            <a:fld id="{A4CB3B70-79BF-6040-95D5-CC8313AC830A}" type="slidenum">
              <a:rPr lang="en-US" sz="1200" smtClean="0">
                <a:latin typeface="Arial" pitchFamily="-111" charset="0"/>
              </a:rPr>
              <a:pPr/>
              <a:t>7</a:t>
            </a:fld>
            <a:endParaRPr lang="en-US" sz="1200">
              <a:latin typeface="Arial" pitchFamily="-111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0" y="1080000"/>
            <a:ext cx="4318000" cy="4813300"/>
          </a:xfrm>
          <a:prstGeom prst="rect">
            <a:avLst/>
          </a:prstGeom>
        </p:spPr>
      </p:pic>
      <p:sp>
        <p:nvSpPr>
          <p:cNvPr id="33" name="CasellaDiTesto 32"/>
          <p:cNvSpPr txBox="1"/>
          <p:nvPr/>
        </p:nvSpPr>
        <p:spPr>
          <a:xfrm>
            <a:off x="5452402" y="5313020"/>
            <a:ext cx="315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rgbClr val="000000"/>
                </a:solidFill>
                <a:latin typeface="Tahoma"/>
                <a:cs typeface="Tahoma"/>
              </a:rPr>
              <a:t>0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7251700" y="4851400"/>
            <a:ext cx="109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000000"/>
                </a:solidFill>
              </a:rPr>
              <a:t>Total </a:t>
            </a:r>
            <a:r>
              <a:rPr lang="it-IT" sz="1600" dirty="0" err="1" smtClean="0">
                <a:solidFill>
                  <a:srgbClr val="000000"/>
                </a:solidFill>
              </a:rPr>
              <a:t>Cost</a:t>
            </a:r>
            <a:endParaRPr lang="it-IT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3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152400"/>
            <a:ext cx="7685732" cy="504825"/>
          </a:xfrm>
        </p:spPr>
        <p:txBody>
          <a:bodyPr/>
          <a:lstStyle/>
          <a:p>
            <a:pPr eaLnBrk="1" hangingPunct="1"/>
            <a:r>
              <a:rPr lang="en-GB" sz="3600" smtClean="0"/>
              <a:t>Network route equilibrium</a:t>
            </a:r>
            <a:endParaRPr lang="en-GB" sz="3600"/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47799"/>
            <a:ext cx="4623156" cy="3259961"/>
          </a:xfrm>
        </p:spPr>
        <p:txBody>
          <a:bodyPr/>
          <a:lstStyle/>
          <a:p>
            <a:pPr eaLnBrk="1" hangingPunct="1"/>
            <a:r>
              <a:rPr lang="en-GB" sz="2800" dirty="0" smtClean="0"/>
              <a:t>Link flows on the network </a:t>
            </a:r>
            <a:r>
              <a:rPr lang="en-GB" sz="2800" dirty="0" smtClean="0"/>
              <a:t>are computed </a:t>
            </a:r>
            <a:r>
              <a:rPr lang="en-GB" sz="2800" dirty="0" smtClean="0"/>
              <a:t>by solving a fixed-point problem.</a:t>
            </a:r>
          </a:p>
          <a:p>
            <a:pPr eaLnBrk="1" hangingPunct="1"/>
            <a:r>
              <a:rPr lang="en-GB" sz="2800" dirty="0" smtClean="0"/>
              <a:t>Equivalent formulation minimises the integral cost</a:t>
            </a:r>
          </a:p>
          <a:p>
            <a:pPr eaLnBrk="1" hangingPunct="1">
              <a:lnSpc>
                <a:spcPct val="60000"/>
              </a:lnSpc>
            </a:pPr>
            <a:endParaRPr lang="en-GB" sz="2800" dirty="0"/>
          </a:p>
          <a:p>
            <a:pPr eaLnBrk="1" hangingPunct="1"/>
            <a:endParaRPr lang="en-GB" sz="2800" dirty="0" smtClean="0"/>
          </a:p>
          <a:p>
            <a:pPr marL="358775" indent="0" eaLnBrk="1" hangingPunct="1">
              <a:buNone/>
            </a:pPr>
            <a:r>
              <a:rPr lang="en-GB" sz="2800" dirty="0" smtClean="0"/>
              <a:t>subject to a set of flow consistency constraints</a:t>
            </a: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762000" y="7620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i="1" dirty="0" err="1" smtClean="0">
                <a:solidFill>
                  <a:srgbClr val="000000"/>
                </a:solidFill>
              </a:rPr>
              <a:t>Wardrop</a:t>
            </a:r>
            <a:r>
              <a:rPr lang="en-GB" sz="2800" i="1" dirty="0" smtClean="0">
                <a:solidFill>
                  <a:srgbClr val="000000"/>
                </a:solidFill>
              </a:rPr>
              <a:t> principle</a:t>
            </a:r>
            <a:endParaRPr lang="en-GB" sz="2800" i="1" dirty="0">
              <a:solidFill>
                <a:srgbClr val="000000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7241232" cy="457200"/>
          </a:xfrm>
          <a:noFill/>
        </p:spPr>
        <p:txBody>
          <a:bodyPr/>
          <a:lstStyle/>
          <a:p>
            <a:r>
              <a:rPr lang="en-GB" sz="120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Prof. Gaetano Fusco</a:t>
            </a:r>
          </a:p>
          <a:p>
            <a:r>
              <a:rPr lang="en-GB" sz="120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Methodology and Technology Advances for Transportation Network Management and Design</a:t>
            </a:r>
            <a:endParaRPr lang="en-GB" sz="1200">
              <a:latin typeface="+mj-lt"/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696200" y="6146800"/>
            <a:ext cx="1295400" cy="457200"/>
          </a:xfrm>
          <a:noFill/>
        </p:spPr>
        <p:txBody>
          <a:bodyPr/>
          <a:lstStyle/>
          <a:p>
            <a:r>
              <a:rPr lang="en-GB" sz="1200" smtClean="0">
                <a:latin typeface="Arial" pitchFamily="-111" charset="0"/>
              </a:rPr>
              <a:t>Page </a:t>
            </a:r>
            <a:fld id="{A4CB3B70-79BF-6040-95D5-CC8313AC830A}" type="slidenum">
              <a:rPr lang="en-GB" sz="1200" smtClean="0">
                <a:latin typeface="Arial" pitchFamily="-111" charset="0"/>
              </a:rPr>
              <a:pPr/>
              <a:t>8</a:t>
            </a:fld>
            <a:endParaRPr lang="en-GB" sz="1200">
              <a:latin typeface="Arial" pitchFamily="-111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000" y="1080000"/>
            <a:ext cx="4318000" cy="48133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452402" y="5313020"/>
            <a:ext cx="315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smtClean="0">
                <a:solidFill>
                  <a:srgbClr val="000000"/>
                </a:solidFill>
                <a:latin typeface="Tahoma"/>
                <a:cs typeface="Tahoma"/>
              </a:rPr>
              <a:t>0</a:t>
            </a:r>
            <a:endParaRPr lang="en-GB" sz="1600" b="1">
              <a:solidFill>
                <a:srgbClr val="000000"/>
              </a:solidFill>
              <a:latin typeface="Tahoma"/>
              <a:cs typeface="Tahoma"/>
            </a:endParaRP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055562"/>
              </p:ext>
            </p:extLst>
          </p:nvPr>
        </p:nvGraphicFramePr>
        <p:xfrm>
          <a:off x="802266" y="4034196"/>
          <a:ext cx="4047165" cy="1112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5" imgW="1663700" imgH="457200" progId="Equation.3">
                  <p:embed/>
                </p:oleObj>
              </mc:Choice>
              <mc:Fallback>
                <p:oleObj name="Equation" r:id="rId5" imgW="1663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2266" y="4034196"/>
                        <a:ext cx="4047165" cy="1112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igura a mano libera 4"/>
          <p:cNvSpPr/>
          <p:nvPr/>
        </p:nvSpPr>
        <p:spPr>
          <a:xfrm>
            <a:off x="5829299" y="4083050"/>
            <a:ext cx="2724151" cy="1168400"/>
          </a:xfrm>
          <a:custGeom>
            <a:avLst/>
            <a:gdLst>
              <a:gd name="connsiteX0" fmla="*/ 19050 w 1225550"/>
              <a:gd name="connsiteY0" fmla="*/ 1181100 h 1181100"/>
              <a:gd name="connsiteX1" fmla="*/ 1219200 w 1225550"/>
              <a:gd name="connsiteY1" fmla="*/ 1174750 h 1181100"/>
              <a:gd name="connsiteX2" fmla="*/ 1225550 w 1225550"/>
              <a:gd name="connsiteY2" fmla="*/ 0 h 1181100"/>
              <a:gd name="connsiteX3" fmla="*/ 971550 w 1225550"/>
              <a:gd name="connsiteY3" fmla="*/ 292100 h 1181100"/>
              <a:gd name="connsiteX4" fmla="*/ 622300 w 1225550"/>
              <a:gd name="connsiteY4" fmla="*/ 495300 h 1181100"/>
              <a:gd name="connsiteX5" fmla="*/ 285750 w 1225550"/>
              <a:gd name="connsiteY5" fmla="*/ 596900 h 1181100"/>
              <a:gd name="connsiteX6" fmla="*/ 0 w 1225550"/>
              <a:gd name="connsiteY6" fmla="*/ 622300 h 1181100"/>
              <a:gd name="connsiteX7" fmla="*/ 19050 w 1225550"/>
              <a:gd name="connsiteY7" fmla="*/ 1181100 h 1181100"/>
              <a:gd name="connsiteX0" fmla="*/ 0 w 1206500"/>
              <a:gd name="connsiteY0" fmla="*/ 1181100 h 1181100"/>
              <a:gd name="connsiteX1" fmla="*/ 1200150 w 1206500"/>
              <a:gd name="connsiteY1" fmla="*/ 1174750 h 1181100"/>
              <a:gd name="connsiteX2" fmla="*/ 1206500 w 1206500"/>
              <a:gd name="connsiteY2" fmla="*/ 0 h 1181100"/>
              <a:gd name="connsiteX3" fmla="*/ 952500 w 1206500"/>
              <a:gd name="connsiteY3" fmla="*/ 292100 h 1181100"/>
              <a:gd name="connsiteX4" fmla="*/ 603250 w 1206500"/>
              <a:gd name="connsiteY4" fmla="*/ 495300 h 1181100"/>
              <a:gd name="connsiteX5" fmla="*/ 266700 w 1206500"/>
              <a:gd name="connsiteY5" fmla="*/ 596900 h 1181100"/>
              <a:gd name="connsiteX6" fmla="*/ 0 w 1206500"/>
              <a:gd name="connsiteY6" fmla="*/ 615950 h 1181100"/>
              <a:gd name="connsiteX7" fmla="*/ 0 w 1206500"/>
              <a:gd name="connsiteY7" fmla="*/ 1181100 h 1181100"/>
              <a:gd name="connsiteX0" fmla="*/ 0 w 1206500"/>
              <a:gd name="connsiteY0" fmla="*/ 1155700 h 1155700"/>
              <a:gd name="connsiteX1" fmla="*/ 1200150 w 1206500"/>
              <a:gd name="connsiteY1" fmla="*/ 1149350 h 1155700"/>
              <a:gd name="connsiteX2" fmla="*/ 1206500 w 1206500"/>
              <a:gd name="connsiteY2" fmla="*/ 0 h 1155700"/>
              <a:gd name="connsiteX3" fmla="*/ 952500 w 1206500"/>
              <a:gd name="connsiteY3" fmla="*/ 266700 h 1155700"/>
              <a:gd name="connsiteX4" fmla="*/ 603250 w 1206500"/>
              <a:gd name="connsiteY4" fmla="*/ 469900 h 1155700"/>
              <a:gd name="connsiteX5" fmla="*/ 266700 w 1206500"/>
              <a:gd name="connsiteY5" fmla="*/ 571500 h 1155700"/>
              <a:gd name="connsiteX6" fmla="*/ 0 w 1206500"/>
              <a:gd name="connsiteY6" fmla="*/ 590550 h 1155700"/>
              <a:gd name="connsiteX7" fmla="*/ 0 w 1206500"/>
              <a:gd name="connsiteY7" fmla="*/ 1155700 h 1155700"/>
              <a:gd name="connsiteX0" fmla="*/ 0 w 1206500"/>
              <a:gd name="connsiteY0" fmla="*/ 1155700 h 1155700"/>
              <a:gd name="connsiteX1" fmla="*/ 1200150 w 1206500"/>
              <a:gd name="connsiteY1" fmla="*/ 1149350 h 1155700"/>
              <a:gd name="connsiteX2" fmla="*/ 1206500 w 1206500"/>
              <a:gd name="connsiteY2" fmla="*/ 0 h 1155700"/>
              <a:gd name="connsiteX3" fmla="*/ 958850 w 1206500"/>
              <a:gd name="connsiteY3" fmla="*/ 285750 h 1155700"/>
              <a:gd name="connsiteX4" fmla="*/ 603250 w 1206500"/>
              <a:gd name="connsiteY4" fmla="*/ 469900 h 1155700"/>
              <a:gd name="connsiteX5" fmla="*/ 266700 w 1206500"/>
              <a:gd name="connsiteY5" fmla="*/ 571500 h 1155700"/>
              <a:gd name="connsiteX6" fmla="*/ 0 w 1206500"/>
              <a:gd name="connsiteY6" fmla="*/ 590550 h 1155700"/>
              <a:gd name="connsiteX7" fmla="*/ 0 w 1206500"/>
              <a:gd name="connsiteY7" fmla="*/ 1155700 h 1155700"/>
              <a:gd name="connsiteX0" fmla="*/ 0 w 1206500"/>
              <a:gd name="connsiteY0" fmla="*/ 1155700 h 1155700"/>
              <a:gd name="connsiteX1" fmla="*/ 1200150 w 1206500"/>
              <a:gd name="connsiteY1" fmla="*/ 1149350 h 1155700"/>
              <a:gd name="connsiteX2" fmla="*/ 1206500 w 1206500"/>
              <a:gd name="connsiteY2" fmla="*/ 0 h 1155700"/>
              <a:gd name="connsiteX3" fmla="*/ 958850 w 1206500"/>
              <a:gd name="connsiteY3" fmla="*/ 285750 h 1155700"/>
              <a:gd name="connsiteX4" fmla="*/ 603250 w 1206500"/>
              <a:gd name="connsiteY4" fmla="*/ 495300 h 1155700"/>
              <a:gd name="connsiteX5" fmla="*/ 266700 w 1206500"/>
              <a:gd name="connsiteY5" fmla="*/ 571500 h 1155700"/>
              <a:gd name="connsiteX6" fmla="*/ 0 w 1206500"/>
              <a:gd name="connsiteY6" fmla="*/ 590550 h 1155700"/>
              <a:gd name="connsiteX7" fmla="*/ 0 w 1206500"/>
              <a:gd name="connsiteY7" fmla="*/ 1155700 h 1155700"/>
              <a:gd name="connsiteX0" fmla="*/ 0 w 1206500"/>
              <a:gd name="connsiteY0" fmla="*/ 1155700 h 1155700"/>
              <a:gd name="connsiteX1" fmla="*/ 1200150 w 1206500"/>
              <a:gd name="connsiteY1" fmla="*/ 1149350 h 1155700"/>
              <a:gd name="connsiteX2" fmla="*/ 1206500 w 1206500"/>
              <a:gd name="connsiteY2" fmla="*/ 0 h 1155700"/>
              <a:gd name="connsiteX3" fmla="*/ 958850 w 1206500"/>
              <a:gd name="connsiteY3" fmla="*/ 285750 h 1155700"/>
              <a:gd name="connsiteX4" fmla="*/ 603250 w 1206500"/>
              <a:gd name="connsiteY4" fmla="*/ 463550 h 1155700"/>
              <a:gd name="connsiteX5" fmla="*/ 266700 w 1206500"/>
              <a:gd name="connsiteY5" fmla="*/ 571500 h 1155700"/>
              <a:gd name="connsiteX6" fmla="*/ 0 w 1206500"/>
              <a:gd name="connsiteY6" fmla="*/ 590550 h 1155700"/>
              <a:gd name="connsiteX7" fmla="*/ 0 w 1206500"/>
              <a:gd name="connsiteY7" fmla="*/ 1155700 h 1155700"/>
              <a:gd name="connsiteX0" fmla="*/ 0 w 1206500"/>
              <a:gd name="connsiteY0" fmla="*/ 1155700 h 1155700"/>
              <a:gd name="connsiteX1" fmla="*/ 1200150 w 1206500"/>
              <a:gd name="connsiteY1" fmla="*/ 1149350 h 1155700"/>
              <a:gd name="connsiteX2" fmla="*/ 1206500 w 1206500"/>
              <a:gd name="connsiteY2" fmla="*/ 0 h 1155700"/>
              <a:gd name="connsiteX3" fmla="*/ 958850 w 1206500"/>
              <a:gd name="connsiteY3" fmla="*/ 285750 h 1155700"/>
              <a:gd name="connsiteX4" fmla="*/ 603250 w 1206500"/>
              <a:gd name="connsiteY4" fmla="*/ 463550 h 1155700"/>
              <a:gd name="connsiteX5" fmla="*/ 266700 w 1206500"/>
              <a:gd name="connsiteY5" fmla="*/ 558800 h 1155700"/>
              <a:gd name="connsiteX6" fmla="*/ 0 w 1206500"/>
              <a:gd name="connsiteY6" fmla="*/ 590550 h 1155700"/>
              <a:gd name="connsiteX7" fmla="*/ 0 w 1206500"/>
              <a:gd name="connsiteY7" fmla="*/ 1155700 h 1155700"/>
              <a:gd name="connsiteX0" fmla="*/ 0 w 1206500"/>
              <a:gd name="connsiteY0" fmla="*/ 1155700 h 1155700"/>
              <a:gd name="connsiteX1" fmla="*/ 1200150 w 1206500"/>
              <a:gd name="connsiteY1" fmla="*/ 1149350 h 1155700"/>
              <a:gd name="connsiteX2" fmla="*/ 1206500 w 1206500"/>
              <a:gd name="connsiteY2" fmla="*/ 0 h 1155700"/>
              <a:gd name="connsiteX3" fmla="*/ 952500 w 1206500"/>
              <a:gd name="connsiteY3" fmla="*/ 266700 h 1155700"/>
              <a:gd name="connsiteX4" fmla="*/ 603250 w 1206500"/>
              <a:gd name="connsiteY4" fmla="*/ 463550 h 1155700"/>
              <a:gd name="connsiteX5" fmla="*/ 266700 w 1206500"/>
              <a:gd name="connsiteY5" fmla="*/ 558800 h 1155700"/>
              <a:gd name="connsiteX6" fmla="*/ 0 w 1206500"/>
              <a:gd name="connsiteY6" fmla="*/ 590550 h 1155700"/>
              <a:gd name="connsiteX7" fmla="*/ 0 w 1206500"/>
              <a:gd name="connsiteY7" fmla="*/ 1155700 h 1155700"/>
              <a:gd name="connsiteX0" fmla="*/ 0 w 1206500"/>
              <a:gd name="connsiteY0" fmla="*/ 1155700 h 1155700"/>
              <a:gd name="connsiteX1" fmla="*/ 1200150 w 1206500"/>
              <a:gd name="connsiteY1" fmla="*/ 1149350 h 1155700"/>
              <a:gd name="connsiteX2" fmla="*/ 1206500 w 1206500"/>
              <a:gd name="connsiteY2" fmla="*/ 0 h 1155700"/>
              <a:gd name="connsiteX3" fmla="*/ 939800 w 1206500"/>
              <a:gd name="connsiteY3" fmla="*/ 254000 h 1155700"/>
              <a:gd name="connsiteX4" fmla="*/ 603250 w 1206500"/>
              <a:gd name="connsiteY4" fmla="*/ 463550 h 1155700"/>
              <a:gd name="connsiteX5" fmla="*/ 266700 w 1206500"/>
              <a:gd name="connsiteY5" fmla="*/ 558800 h 1155700"/>
              <a:gd name="connsiteX6" fmla="*/ 0 w 1206500"/>
              <a:gd name="connsiteY6" fmla="*/ 590550 h 1155700"/>
              <a:gd name="connsiteX7" fmla="*/ 0 w 1206500"/>
              <a:gd name="connsiteY7" fmla="*/ 1155700 h 1155700"/>
              <a:gd name="connsiteX0" fmla="*/ 0 w 1206500"/>
              <a:gd name="connsiteY0" fmla="*/ 1143000 h 1149350"/>
              <a:gd name="connsiteX1" fmla="*/ 1200150 w 1206500"/>
              <a:gd name="connsiteY1" fmla="*/ 1149350 h 1149350"/>
              <a:gd name="connsiteX2" fmla="*/ 1206500 w 1206500"/>
              <a:gd name="connsiteY2" fmla="*/ 0 h 1149350"/>
              <a:gd name="connsiteX3" fmla="*/ 939800 w 1206500"/>
              <a:gd name="connsiteY3" fmla="*/ 254000 h 1149350"/>
              <a:gd name="connsiteX4" fmla="*/ 603250 w 1206500"/>
              <a:gd name="connsiteY4" fmla="*/ 463550 h 1149350"/>
              <a:gd name="connsiteX5" fmla="*/ 266700 w 1206500"/>
              <a:gd name="connsiteY5" fmla="*/ 558800 h 1149350"/>
              <a:gd name="connsiteX6" fmla="*/ 0 w 1206500"/>
              <a:gd name="connsiteY6" fmla="*/ 590550 h 1149350"/>
              <a:gd name="connsiteX7" fmla="*/ 0 w 1206500"/>
              <a:gd name="connsiteY7" fmla="*/ 1143000 h 1149350"/>
              <a:gd name="connsiteX0" fmla="*/ 0 w 1206500"/>
              <a:gd name="connsiteY0" fmla="*/ 1143000 h 1143000"/>
              <a:gd name="connsiteX1" fmla="*/ 1200150 w 1206500"/>
              <a:gd name="connsiteY1" fmla="*/ 1136650 h 1143000"/>
              <a:gd name="connsiteX2" fmla="*/ 1206500 w 1206500"/>
              <a:gd name="connsiteY2" fmla="*/ 0 h 1143000"/>
              <a:gd name="connsiteX3" fmla="*/ 939800 w 1206500"/>
              <a:gd name="connsiteY3" fmla="*/ 254000 h 1143000"/>
              <a:gd name="connsiteX4" fmla="*/ 603250 w 1206500"/>
              <a:gd name="connsiteY4" fmla="*/ 463550 h 1143000"/>
              <a:gd name="connsiteX5" fmla="*/ 266700 w 1206500"/>
              <a:gd name="connsiteY5" fmla="*/ 558800 h 1143000"/>
              <a:gd name="connsiteX6" fmla="*/ 0 w 1206500"/>
              <a:gd name="connsiteY6" fmla="*/ 590550 h 1143000"/>
              <a:gd name="connsiteX7" fmla="*/ 0 w 1206500"/>
              <a:gd name="connsiteY7" fmla="*/ 1143000 h 1143000"/>
              <a:gd name="connsiteX0" fmla="*/ 0 w 1206500"/>
              <a:gd name="connsiteY0" fmla="*/ 1143000 h 1143000"/>
              <a:gd name="connsiteX1" fmla="*/ 1200150 w 1206500"/>
              <a:gd name="connsiteY1" fmla="*/ 1136650 h 1143000"/>
              <a:gd name="connsiteX2" fmla="*/ 1206500 w 1206500"/>
              <a:gd name="connsiteY2" fmla="*/ 0 h 1143000"/>
              <a:gd name="connsiteX3" fmla="*/ 939800 w 1206500"/>
              <a:gd name="connsiteY3" fmla="*/ 254000 h 1143000"/>
              <a:gd name="connsiteX4" fmla="*/ 603250 w 1206500"/>
              <a:gd name="connsiteY4" fmla="*/ 463550 h 1143000"/>
              <a:gd name="connsiteX5" fmla="*/ 266700 w 1206500"/>
              <a:gd name="connsiteY5" fmla="*/ 558800 h 1143000"/>
              <a:gd name="connsiteX6" fmla="*/ 6350 w 1206500"/>
              <a:gd name="connsiteY6" fmla="*/ 577850 h 1143000"/>
              <a:gd name="connsiteX7" fmla="*/ 0 w 1206500"/>
              <a:gd name="connsiteY7" fmla="*/ 1143000 h 1143000"/>
              <a:gd name="connsiteX0" fmla="*/ 0 w 1206500"/>
              <a:gd name="connsiteY0" fmla="*/ 1143000 h 1143000"/>
              <a:gd name="connsiteX1" fmla="*/ 1200150 w 1206500"/>
              <a:gd name="connsiteY1" fmla="*/ 1136650 h 1143000"/>
              <a:gd name="connsiteX2" fmla="*/ 1206500 w 1206500"/>
              <a:gd name="connsiteY2" fmla="*/ 0 h 1143000"/>
              <a:gd name="connsiteX3" fmla="*/ 939800 w 1206500"/>
              <a:gd name="connsiteY3" fmla="*/ 254000 h 1143000"/>
              <a:gd name="connsiteX4" fmla="*/ 603250 w 1206500"/>
              <a:gd name="connsiteY4" fmla="*/ 463550 h 1143000"/>
              <a:gd name="connsiteX5" fmla="*/ 266700 w 1206500"/>
              <a:gd name="connsiteY5" fmla="*/ 558800 h 1143000"/>
              <a:gd name="connsiteX6" fmla="*/ 6350 w 1206500"/>
              <a:gd name="connsiteY6" fmla="*/ 577850 h 1143000"/>
              <a:gd name="connsiteX7" fmla="*/ 0 w 1206500"/>
              <a:gd name="connsiteY7" fmla="*/ 1143000 h 1143000"/>
              <a:gd name="connsiteX0" fmla="*/ 0 w 1206500"/>
              <a:gd name="connsiteY0" fmla="*/ 1143000 h 1143000"/>
              <a:gd name="connsiteX1" fmla="*/ 1200150 w 1206500"/>
              <a:gd name="connsiteY1" fmla="*/ 1136650 h 1143000"/>
              <a:gd name="connsiteX2" fmla="*/ 1206500 w 1206500"/>
              <a:gd name="connsiteY2" fmla="*/ 0 h 1143000"/>
              <a:gd name="connsiteX3" fmla="*/ 939800 w 1206500"/>
              <a:gd name="connsiteY3" fmla="*/ 254000 h 1143000"/>
              <a:gd name="connsiteX4" fmla="*/ 603250 w 1206500"/>
              <a:gd name="connsiteY4" fmla="*/ 463550 h 1143000"/>
              <a:gd name="connsiteX5" fmla="*/ 266700 w 1206500"/>
              <a:gd name="connsiteY5" fmla="*/ 558800 h 1143000"/>
              <a:gd name="connsiteX6" fmla="*/ 6350 w 1206500"/>
              <a:gd name="connsiteY6" fmla="*/ 577850 h 1143000"/>
              <a:gd name="connsiteX7" fmla="*/ 0 w 1206500"/>
              <a:gd name="connsiteY7" fmla="*/ 1143000 h 1143000"/>
              <a:gd name="connsiteX0" fmla="*/ 0 w 1206500"/>
              <a:gd name="connsiteY0" fmla="*/ 1143000 h 1143000"/>
              <a:gd name="connsiteX1" fmla="*/ 1200150 w 1206500"/>
              <a:gd name="connsiteY1" fmla="*/ 1136650 h 1143000"/>
              <a:gd name="connsiteX2" fmla="*/ 1206500 w 1206500"/>
              <a:gd name="connsiteY2" fmla="*/ 0 h 1143000"/>
              <a:gd name="connsiteX3" fmla="*/ 939800 w 1206500"/>
              <a:gd name="connsiteY3" fmla="*/ 254000 h 1143000"/>
              <a:gd name="connsiteX4" fmla="*/ 603250 w 1206500"/>
              <a:gd name="connsiteY4" fmla="*/ 463550 h 1143000"/>
              <a:gd name="connsiteX5" fmla="*/ 266700 w 1206500"/>
              <a:gd name="connsiteY5" fmla="*/ 558800 h 1143000"/>
              <a:gd name="connsiteX6" fmla="*/ 6350 w 1206500"/>
              <a:gd name="connsiteY6" fmla="*/ 577850 h 1143000"/>
              <a:gd name="connsiteX7" fmla="*/ 0 w 1206500"/>
              <a:gd name="connsiteY7" fmla="*/ 1143000 h 1143000"/>
              <a:gd name="connsiteX0" fmla="*/ 0 w 2730502"/>
              <a:gd name="connsiteY0" fmla="*/ 1143000 h 1143000"/>
              <a:gd name="connsiteX1" fmla="*/ 2730500 w 2730502"/>
              <a:gd name="connsiteY1" fmla="*/ 1130300 h 1143000"/>
              <a:gd name="connsiteX2" fmla="*/ 1206500 w 2730502"/>
              <a:gd name="connsiteY2" fmla="*/ 0 h 1143000"/>
              <a:gd name="connsiteX3" fmla="*/ 939800 w 2730502"/>
              <a:gd name="connsiteY3" fmla="*/ 254000 h 1143000"/>
              <a:gd name="connsiteX4" fmla="*/ 603250 w 2730502"/>
              <a:gd name="connsiteY4" fmla="*/ 463550 h 1143000"/>
              <a:gd name="connsiteX5" fmla="*/ 266700 w 2730502"/>
              <a:gd name="connsiteY5" fmla="*/ 558800 h 1143000"/>
              <a:gd name="connsiteX6" fmla="*/ 6350 w 2730502"/>
              <a:gd name="connsiteY6" fmla="*/ 577850 h 1143000"/>
              <a:gd name="connsiteX7" fmla="*/ 0 w 2730502"/>
              <a:gd name="connsiteY7" fmla="*/ 1143000 h 1143000"/>
              <a:gd name="connsiteX0" fmla="*/ 0 w 2919462"/>
              <a:gd name="connsiteY0" fmla="*/ 1143000 h 1143000"/>
              <a:gd name="connsiteX1" fmla="*/ 2730500 w 2919462"/>
              <a:gd name="connsiteY1" fmla="*/ 1130300 h 1143000"/>
              <a:gd name="connsiteX2" fmla="*/ 2520950 w 2919462"/>
              <a:gd name="connsiteY2" fmla="*/ 857250 h 1143000"/>
              <a:gd name="connsiteX3" fmla="*/ 1206500 w 2919462"/>
              <a:gd name="connsiteY3" fmla="*/ 0 h 1143000"/>
              <a:gd name="connsiteX4" fmla="*/ 939800 w 2919462"/>
              <a:gd name="connsiteY4" fmla="*/ 254000 h 1143000"/>
              <a:gd name="connsiteX5" fmla="*/ 603250 w 2919462"/>
              <a:gd name="connsiteY5" fmla="*/ 463550 h 1143000"/>
              <a:gd name="connsiteX6" fmla="*/ 266700 w 2919462"/>
              <a:gd name="connsiteY6" fmla="*/ 558800 h 1143000"/>
              <a:gd name="connsiteX7" fmla="*/ 6350 w 2919462"/>
              <a:gd name="connsiteY7" fmla="*/ 577850 h 1143000"/>
              <a:gd name="connsiteX8" fmla="*/ 0 w 2919462"/>
              <a:gd name="connsiteY8" fmla="*/ 1143000 h 1143000"/>
              <a:gd name="connsiteX0" fmla="*/ 0 w 2992350"/>
              <a:gd name="connsiteY0" fmla="*/ 1143000 h 1143000"/>
              <a:gd name="connsiteX1" fmla="*/ 2730500 w 2992350"/>
              <a:gd name="connsiteY1" fmla="*/ 1130300 h 1143000"/>
              <a:gd name="connsiteX2" fmla="*/ 2743200 w 2992350"/>
              <a:gd name="connsiteY2" fmla="*/ 203200 h 1143000"/>
              <a:gd name="connsiteX3" fmla="*/ 1206500 w 2992350"/>
              <a:gd name="connsiteY3" fmla="*/ 0 h 1143000"/>
              <a:gd name="connsiteX4" fmla="*/ 939800 w 2992350"/>
              <a:gd name="connsiteY4" fmla="*/ 254000 h 1143000"/>
              <a:gd name="connsiteX5" fmla="*/ 603250 w 2992350"/>
              <a:gd name="connsiteY5" fmla="*/ 463550 h 1143000"/>
              <a:gd name="connsiteX6" fmla="*/ 266700 w 2992350"/>
              <a:gd name="connsiteY6" fmla="*/ 558800 h 1143000"/>
              <a:gd name="connsiteX7" fmla="*/ 6350 w 2992350"/>
              <a:gd name="connsiteY7" fmla="*/ 577850 h 1143000"/>
              <a:gd name="connsiteX8" fmla="*/ 0 w 2992350"/>
              <a:gd name="connsiteY8" fmla="*/ 1143000 h 1143000"/>
              <a:gd name="connsiteX0" fmla="*/ 0 w 2923529"/>
              <a:gd name="connsiteY0" fmla="*/ 1143000 h 1143000"/>
              <a:gd name="connsiteX1" fmla="*/ 2730500 w 2923529"/>
              <a:gd name="connsiteY1" fmla="*/ 1130300 h 1143000"/>
              <a:gd name="connsiteX2" fmla="*/ 2743200 w 2923529"/>
              <a:gd name="connsiteY2" fmla="*/ 203200 h 1143000"/>
              <a:gd name="connsiteX3" fmla="*/ 1206500 w 2923529"/>
              <a:gd name="connsiteY3" fmla="*/ 0 h 1143000"/>
              <a:gd name="connsiteX4" fmla="*/ 939800 w 2923529"/>
              <a:gd name="connsiteY4" fmla="*/ 254000 h 1143000"/>
              <a:gd name="connsiteX5" fmla="*/ 603250 w 2923529"/>
              <a:gd name="connsiteY5" fmla="*/ 463550 h 1143000"/>
              <a:gd name="connsiteX6" fmla="*/ 266700 w 2923529"/>
              <a:gd name="connsiteY6" fmla="*/ 558800 h 1143000"/>
              <a:gd name="connsiteX7" fmla="*/ 6350 w 2923529"/>
              <a:gd name="connsiteY7" fmla="*/ 577850 h 1143000"/>
              <a:gd name="connsiteX8" fmla="*/ 0 w 2923529"/>
              <a:gd name="connsiteY8" fmla="*/ 1143000 h 1143000"/>
              <a:gd name="connsiteX0" fmla="*/ 0 w 2746860"/>
              <a:gd name="connsiteY0" fmla="*/ 1143000 h 1143000"/>
              <a:gd name="connsiteX1" fmla="*/ 2730500 w 2746860"/>
              <a:gd name="connsiteY1" fmla="*/ 1130300 h 1143000"/>
              <a:gd name="connsiteX2" fmla="*/ 2743200 w 2746860"/>
              <a:gd name="connsiteY2" fmla="*/ 203200 h 1143000"/>
              <a:gd name="connsiteX3" fmla="*/ 1206500 w 2746860"/>
              <a:gd name="connsiteY3" fmla="*/ 0 h 1143000"/>
              <a:gd name="connsiteX4" fmla="*/ 939800 w 2746860"/>
              <a:gd name="connsiteY4" fmla="*/ 254000 h 1143000"/>
              <a:gd name="connsiteX5" fmla="*/ 603250 w 2746860"/>
              <a:gd name="connsiteY5" fmla="*/ 463550 h 1143000"/>
              <a:gd name="connsiteX6" fmla="*/ 266700 w 2746860"/>
              <a:gd name="connsiteY6" fmla="*/ 558800 h 1143000"/>
              <a:gd name="connsiteX7" fmla="*/ 6350 w 2746860"/>
              <a:gd name="connsiteY7" fmla="*/ 577850 h 1143000"/>
              <a:gd name="connsiteX8" fmla="*/ 0 w 2746860"/>
              <a:gd name="connsiteY8" fmla="*/ 1143000 h 1143000"/>
              <a:gd name="connsiteX0" fmla="*/ 2743200 w 2834640"/>
              <a:gd name="connsiteY0" fmla="*/ 203200 h 1143000"/>
              <a:gd name="connsiteX1" fmla="*/ 1206500 w 2834640"/>
              <a:gd name="connsiteY1" fmla="*/ 0 h 1143000"/>
              <a:gd name="connsiteX2" fmla="*/ 939800 w 2834640"/>
              <a:gd name="connsiteY2" fmla="*/ 254000 h 1143000"/>
              <a:gd name="connsiteX3" fmla="*/ 603250 w 2834640"/>
              <a:gd name="connsiteY3" fmla="*/ 463550 h 1143000"/>
              <a:gd name="connsiteX4" fmla="*/ 266700 w 2834640"/>
              <a:gd name="connsiteY4" fmla="*/ 558800 h 1143000"/>
              <a:gd name="connsiteX5" fmla="*/ 6350 w 2834640"/>
              <a:gd name="connsiteY5" fmla="*/ 577850 h 1143000"/>
              <a:gd name="connsiteX6" fmla="*/ 0 w 2834640"/>
              <a:gd name="connsiteY6" fmla="*/ 1143000 h 1143000"/>
              <a:gd name="connsiteX7" fmla="*/ 2730500 w 2834640"/>
              <a:gd name="connsiteY7" fmla="*/ 1130300 h 1143000"/>
              <a:gd name="connsiteX8" fmla="*/ 2834640 w 2834640"/>
              <a:gd name="connsiteY8" fmla="*/ 294640 h 1143000"/>
              <a:gd name="connsiteX0" fmla="*/ 2743200 w 2764790"/>
              <a:gd name="connsiteY0" fmla="*/ 203200 h 1143000"/>
              <a:gd name="connsiteX1" fmla="*/ 1206500 w 2764790"/>
              <a:gd name="connsiteY1" fmla="*/ 0 h 1143000"/>
              <a:gd name="connsiteX2" fmla="*/ 939800 w 2764790"/>
              <a:gd name="connsiteY2" fmla="*/ 254000 h 1143000"/>
              <a:gd name="connsiteX3" fmla="*/ 603250 w 2764790"/>
              <a:gd name="connsiteY3" fmla="*/ 463550 h 1143000"/>
              <a:gd name="connsiteX4" fmla="*/ 266700 w 2764790"/>
              <a:gd name="connsiteY4" fmla="*/ 558800 h 1143000"/>
              <a:gd name="connsiteX5" fmla="*/ 6350 w 2764790"/>
              <a:gd name="connsiteY5" fmla="*/ 577850 h 1143000"/>
              <a:gd name="connsiteX6" fmla="*/ 0 w 2764790"/>
              <a:gd name="connsiteY6" fmla="*/ 1143000 h 1143000"/>
              <a:gd name="connsiteX7" fmla="*/ 2730500 w 2764790"/>
              <a:gd name="connsiteY7" fmla="*/ 1130300 h 1143000"/>
              <a:gd name="connsiteX8" fmla="*/ 2764790 w 2764790"/>
              <a:gd name="connsiteY8" fmla="*/ 300990 h 1143000"/>
              <a:gd name="connsiteX0" fmla="*/ 2743200 w 2764790"/>
              <a:gd name="connsiteY0" fmla="*/ 208094 h 1147894"/>
              <a:gd name="connsiteX1" fmla="*/ 2362201 w 2764790"/>
              <a:gd name="connsiteY1" fmla="*/ 100144 h 1147894"/>
              <a:gd name="connsiteX2" fmla="*/ 1206500 w 2764790"/>
              <a:gd name="connsiteY2" fmla="*/ 4894 h 1147894"/>
              <a:gd name="connsiteX3" fmla="*/ 939800 w 2764790"/>
              <a:gd name="connsiteY3" fmla="*/ 258894 h 1147894"/>
              <a:gd name="connsiteX4" fmla="*/ 603250 w 2764790"/>
              <a:gd name="connsiteY4" fmla="*/ 468444 h 1147894"/>
              <a:gd name="connsiteX5" fmla="*/ 266700 w 2764790"/>
              <a:gd name="connsiteY5" fmla="*/ 563694 h 1147894"/>
              <a:gd name="connsiteX6" fmla="*/ 6350 w 2764790"/>
              <a:gd name="connsiteY6" fmla="*/ 582744 h 1147894"/>
              <a:gd name="connsiteX7" fmla="*/ 0 w 2764790"/>
              <a:gd name="connsiteY7" fmla="*/ 1147894 h 1147894"/>
              <a:gd name="connsiteX8" fmla="*/ 2730500 w 2764790"/>
              <a:gd name="connsiteY8" fmla="*/ 1135194 h 1147894"/>
              <a:gd name="connsiteX9" fmla="*/ 2764790 w 2764790"/>
              <a:gd name="connsiteY9" fmla="*/ 305884 h 1147894"/>
              <a:gd name="connsiteX0" fmla="*/ 2743200 w 2764790"/>
              <a:gd name="connsiteY0" fmla="*/ 219354 h 1159154"/>
              <a:gd name="connsiteX1" fmla="*/ 2362201 w 2764790"/>
              <a:gd name="connsiteY1" fmla="*/ 111404 h 1159154"/>
              <a:gd name="connsiteX2" fmla="*/ 1778001 w 2764790"/>
              <a:gd name="connsiteY2" fmla="*/ 35204 h 1159154"/>
              <a:gd name="connsiteX3" fmla="*/ 1206500 w 2764790"/>
              <a:gd name="connsiteY3" fmla="*/ 16154 h 1159154"/>
              <a:gd name="connsiteX4" fmla="*/ 939800 w 2764790"/>
              <a:gd name="connsiteY4" fmla="*/ 270154 h 1159154"/>
              <a:gd name="connsiteX5" fmla="*/ 603250 w 2764790"/>
              <a:gd name="connsiteY5" fmla="*/ 479704 h 1159154"/>
              <a:gd name="connsiteX6" fmla="*/ 266700 w 2764790"/>
              <a:gd name="connsiteY6" fmla="*/ 574954 h 1159154"/>
              <a:gd name="connsiteX7" fmla="*/ 6350 w 2764790"/>
              <a:gd name="connsiteY7" fmla="*/ 594004 h 1159154"/>
              <a:gd name="connsiteX8" fmla="*/ 0 w 2764790"/>
              <a:gd name="connsiteY8" fmla="*/ 1159154 h 1159154"/>
              <a:gd name="connsiteX9" fmla="*/ 2730500 w 2764790"/>
              <a:gd name="connsiteY9" fmla="*/ 1146454 h 1159154"/>
              <a:gd name="connsiteX10" fmla="*/ 2764790 w 2764790"/>
              <a:gd name="connsiteY10" fmla="*/ 317144 h 1159154"/>
              <a:gd name="connsiteX0" fmla="*/ 2743200 w 2743200"/>
              <a:gd name="connsiteY0" fmla="*/ 219354 h 1159154"/>
              <a:gd name="connsiteX1" fmla="*/ 2362201 w 2743200"/>
              <a:gd name="connsiteY1" fmla="*/ 111404 h 1159154"/>
              <a:gd name="connsiteX2" fmla="*/ 1778001 w 2743200"/>
              <a:gd name="connsiteY2" fmla="*/ 35204 h 1159154"/>
              <a:gd name="connsiteX3" fmla="*/ 1206500 w 2743200"/>
              <a:gd name="connsiteY3" fmla="*/ 16154 h 1159154"/>
              <a:gd name="connsiteX4" fmla="*/ 939800 w 2743200"/>
              <a:gd name="connsiteY4" fmla="*/ 270154 h 1159154"/>
              <a:gd name="connsiteX5" fmla="*/ 603250 w 2743200"/>
              <a:gd name="connsiteY5" fmla="*/ 479704 h 1159154"/>
              <a:gd name="connsiteX6" fmla="*/ 266700 w 2743200"/>
              <a:gd name="connsiteY6" fmla="*/ 574954 h 1159154"/>
              <a:gd name="connsiteX7" fmla="*/ 6350 w 2743200"/>
              <a:gd name="connsiteY7" fmla="*/ 594004 h 1159154"/>
              <a:gd name="connsiteX8" fmla="*/ 0 w 2743200"/>
              <a:gd name="connsiteY8" fmla="*/ 1159154 h 1159154"/>
              <a:gd name="connsiteX9" fmla="*/ 2730500 w 2743200"/>
              <a:gd name="connsiteY9" fmla="*/ 1146454 h 1159154"/>
              <a:gd name="connsiteX0" fmla="*/ 2743200 w 2743200"/>
              <a:gd name="connsiteY0" fmla="*/ 251932 h 1191732"/>
              <a:gd name="connsiteX1" fmla="*/ 2362201 w 2743200"/>
              <a:gd name="connsiteY1" fmla="*/ 143982 h 1191732"/>
              <a:gd name="connsiteX2" fmla="*/ 1778001 w 2743200"/>
              <a:gd name="connsiteY2" fmla="*/ 67782 h 1191732"/>
              <a:gd name="connsiteX3" fmla="*/ 1244600 w 2743200"/>
              <a:gd name="connsiteY3" fmla="*/ 10632 h 1191732"/>
              <a:gd name="connsiteX4" fmla="*/ 939800 w 2743200"/>
              <a:gd name="connsiteY4" fmla="*/ 302732 h 1191732"/>
              <a:gd name="connsiteX5" fmla="*/ 603250 w 2743200"/>
              <a:gd name="connsiteY5" fmla="*/ 512282 h 1191732"/>
              <a:gd name="connsiteX6" fmla="*/ 266700 w 2743200"/>
              <a:gd name="connsiteY6" fmla="*/ 607532 h 1191732"/>
              <a:gd name="connsiteX7" fmla="*/ 6350 w 2743200"/>
              <a:gd name="connsiteY7" fmla="*/ 626582 h 1191732"/>
              <a:gd name="connsiteX8" fmla="*/ 0 w 2743200"/>
              <a:gd name="connsiteY8" fmla="*/ 1191732 h 1191732"/>
              <a:gd name="connsiteX9" fmla="*/ 2730500 w 2743200"/>
              <a:gd name="connsiteY9" fmla="*/ 1179032 h 1191732"/>
              <a:gd name="connsiteX0" fmla="*/ 2743200 w 2743200"/>
              <a:gd name="connsiteY0" fmla="*/ 241300 h 1181100"/>
              <a:gd name="connsiteX1" fmla="*/ 2362201 w 2743200"/>
              <a:gd name="connsiteY1" fmla="*/ 133350 h 1181100"/>
              <a:gd name="connsiteX2" fmla="*/ 1778001 w 2743200"/>
              <a:gd name="connsiteY2" fmla="*/ 57150 h 1181100"/>
              <a:gd name="connsiteX3" fmla="*/ 1244600 w 2743200"/>
              <a:gd name="connsiteY3" fmla="*/ 0 h 1181100"/>
              <a:gd name="connsiteX4" fmla="*/ 939800 w 2743200"/>
              <a:gd name="connsiteY4" fmla="*/ 292100 h 1181100"/>
              <a:gd name="connsiteX5" fmla="*/ 603250 w 2743200"/>
              <a:gd name="connsiteY5" fmla="*/ 501650 h 1181100"/>
              <a:gd name="connsiteX6" fmla="*/ 266700 w 2743200"/>
              <a:gd name="connsiteY6" fmla="*/ 596900 h 1181100"/>
              <a:gd name="connsiteX7" fmla="*/ 6350 w 2743200"/>
              <a:gd name="connsiteY7" fmla="*/ 615950 h 1181100"/>
              <a:gd name="connsiteX8" fmla="*/ 0 w 2743200"/>
              <a:gd name="connsiteY8" fmla="*/ 1181100 h 1181100"/>
              <a:gd name="connsiteX9" fmla="*/ 2730500 w 2743200"/>
              <a:gd name="connsiteY9" fmla="*/ 1168400 h 1181100"/>
              <a:gd name="connsiteX0" fmla="*/ 2743200 w 2743200"/>
              <a:gd name="connsiteY0" fmla="*/ 241300 h 1181100"/>
              <a:gd name="connsiteX1" fmla="*/ 2362201 w 2743200"/>
              <a:gd name="connsiteY1" fmla="*/ 133350 h 1181100"/>
              <a:gd name="connsiteX2" fmla="*/ 1778001 w 2743200"/>
              <a:gd name="connsiteY2" fmla="*/ 57150 h 1181100"/>
              <a:gd name="connsiteX3" fmla="*/ 1244600 w 2743200"/>
              <a:gd name="connsiteY3" fmla="*/ 0 h 1181100"/>
              <a:gd name="connsiteX4" fmla="*/ 939800 w 2743200"/>
              <a:gd name="connsiteY4" fmla="*/ 292100 h 1181100"/>
              <a:gd name="connsiteX5" fmla="*/ 603250 w 2743200"/>
              <a:gd name="connsiteY5" fmla="*/ 501650 h 1181100"/>
              <a:gd name="connsiteX6" fmla="*/ 266700 w 2743200"/>
              <a:gd name="connsiteY6" fmla="*/ 596900 h 1181100"/>
              <a:gd name="connsiteX7" fmla="*/ 6350 w 2743200"/>
              <a:gd name="connsiteY7" fmla="*/ 615950 h 1181100"/>
              <a:gd name="connsiteX8" fmla="*/ 0 w 2743200"/>
              <a:gd name="connsiteY8" fmla="*/ 1181100 h 1181100"/>
              <a:gd name="connsiteX9" fmla="*/ 2730500 w 2743200"/>
              <a:gd name="connsiteY9" fmla="*/ 1168400 h 1181100"/>
              <a:gd name="connsiteX0" fmla="*/ 2743200 w 2743200"/>
              <a:gd name="connsiteY0" fmla="*/ 241300 h 1181100"/>
              <a:gd name="connsiteX1" fmla="*/ 2362201 w 2743200"/>
              <a:gd name="connsiteY1" fmla="*/ 133350 h 1181100"/>
              <a:gd name="connsiteX2" fmla="*/ 1778001 w 2743200"/>
              <a:gd name="connsiteY2" fmla="*/ 127000 h 1181100"/>
              <a:gd name="connsiteX3" fmla="*/ 1244600 w 2743200"/>
              <a:gd name="connsiteY3" fmla="*/ 0 h 1181100"/>
              <a:gd name="connsiteX4" fmla="*/ 939800 w 2743200"/>
              <a:gd name="connsiteY4" fmla="*/ 292100 h 1181100"/>
              <a:gd name="connsiteX5" fmla="*/ 603250 w 2743200"/>
              <a:gd name="connsiteY5" fmla="*/ 501650 h 1181100"/>
              <a:gd name="connsiteX6" fmla="*/ 266700 w 2743200"/>
              <a:gd name="connsiteY6" fmla="*/ 596900 h 1181100"/>
              <a:gd name="connsiteX7" fmla="*/ 6350 w 2743200"/>
              <a:gd name="connsiteY7" fmla="*/ 615950 h 1181100"/>
              <a:gd name="connsiteX8" fmla="*/ 0 w 2743200"/>
              <a:gd name="connsiteY8" fmla="*/ 1181100 h 1181100"/>
              <a:gd name="connsiteX9" fmla="*/ 2730500 w 2743200"/>
              <a:gd name="connsiteY9" fmla="*/ 1168400 h 1181100"/>
              <a:gd name="connsiteX0" fmla="*/ 2743200 w 2743200"/>
              <a:gd name="connsiteY0" fmla="*/ 241300 h 1181100"/>
              <a:gd name="connsiteX1" fmla="*/ 2362201 w 2743200"/>
              <a:gd name="connsiteY1" fmla="*/ 247650 h 1181100"/>
              <a:gd name="connsiteX2" fmla="*/ 1778001 w 2743200"/>
              <a:gd name="connsiteY2" fmla="*/ 127000 h 1181100"/>
              <a:gd name="connsiteX3" fmla="*/ 1244600 w 2743200"/>
              <a:gd name="connsiteY3" fmla="*/ 0 h 1181100"/>
              <a:gd name="connsiteX4" fmla="*/ 939800 w 2743200"/>
              <a:gd name="connsiteY4" fmla="*/ 292100 h 1181100"/>
              <a:gd name="connsiteX5" fmla="*/ 603250 w 2743200"/>
              <a:gd name="connsiteY5" fmla="*/ 501650 h 1181100"/>
              <a:gd name="connsiteX6" fmla="*/ 266700 w 2743200"/>
              <a:gd name="connsiteY6" fmla="*/ 596900 h 1181100"/>
              <a:gd name="connsiteX7" fmla="*/ 6350 w 2743200"/>
              <a:gd name="connsiteY7" fmla="*/ 615950 h 1181100"/>
              <a:gd name="connsiteX8" fmla="*/ 0 w 2743200"/>
              <a:gd name="connsiteY8" fmla="*/ 1181100 h 1181100"/>
              <a:gd name="connsiteX9" fmla="*/ 2730500 w 2743200"/>
              <a:gd name="connsiteY9" fmla="*/ 1168400 h 1181100"/>
              <a:gd name="connsiteX0" fmla="*/ 2743200 w 2743200"/>
              <a:gd name="connsiteY0" fmla="*/ 241300 h 1181100"/>
              <a:gd name="connsiteX1" fmla="*/ 2368551 w 2743200"/>
              <a:gd name="connsiteY1" fmla="*/ 215900 h 1181100"/>
              <a:gd name="connsiteX2" fmla="*/ 1778001 w 2743200"/>
              <a:gd name="connsiteY2" fmla="*/ 127000 h 1181100"/>
              <a:gd name="connsiteX3" fmla="*/ 1244600 w 2743200"/>
              <a:gd name="connsiteY3" fmla="*/ 0 h 1181100"/>
              <a:gd name="connsiteX4" fmla="*/ 939800 w 2743200"/>
              <a:gd name="connsiteY4" fmla="*/ 292100 h 1181100"/>
              <a:gd name="connsiteX5" fmla="*/ 603250 w 2743200"/>
              <a:gd name="connsiteY5" fmla="*/ 501650 h 1181100"/>
              <a:gd name="connsiteX6" fmla="*/ 266700 w 2743200"/>
              <a:gd name="connsiteY6" fmla="*/ 596900 h 1181100"/>
              <a:gd name="connsiteX7" fmla="*/ 6350 w 2743200"/>
              <a:gd name="connsiteY7" fmla="*/ 615950 h 1181100"/>
              <a:gd name="connsiteX8" fmla="*/ 0 w 2743200"/>
              <a:gd name="connsiteY8" fmla="*/ 1181100 h 1181100"/>
              <a:gd name="connsiteX9" fmla="*/ 2730500 w 2743200"/>
              <a:gd name="connsiteY9" fmla="*/ 1168400 h 1181100"/>
              <a:gd name="connsiteX0" fmla="*/ 2743200 w 2743200"/>
              <a:gd name="connsiteY0" fmla="*/ 241300 h 1181100"/>
              <a:gd name="connsiteX1" fmla="*/ 2368551 w 2743200"/>
              <a:gd name="connsiteY1" fmla="*/ 215900 h 1181100"/>
              <a:gd name="connsiteX2" fmla="*/ 1778001 w 2743200"/>
              <a:gd name="connsiteY2" fmla="*/ 127000 h 1181100"/>
              <a:gd name="connsiteX3" fmla="*/ 1244600 w 2743200"/>
              <a:gd name="connsiteY3" fmla="*/ 0 h 1181100"/>
              <a:gd name="connsiteX4" fmla="*/ 939800 w 2743200"/>
              <a:gd name="connsiteY4" fmla="*/ 292100 h 1181100"/>
              <a:gd name="connsiteX5" fmla="*/ 603250 w 2743200"/>
              <a:gd name="connsiteY5" fmla="*/ 501650 h 1181100"/>
              <a:gd name="connsiteX6" fmla="*/ 266700 w 2743200"/>
              <a:gd name="connsiteY6" fmla="*/ 596900 h 1181100"/>
              <a:gd name="connsiteX7" fmla="*/ 6350 w 2743200"/>
              <a:gd name="connsiteY7" fmla="*/ 615950 h 1181100"/>
              <a:gd name="connsiteX8" fmla="*/ 0 w 2743200"/>
              <a:gd name="connsiteY8" fmla="*/ 1181100 h 1181100"/>
              <a:gd name="connsiteX9" fmla="*/ 2730500 w 2743200"/>
              <a:gd name="connsiteY9" fmla="*/ 1168400 h 1181100"/>
              <a:gd name="connsiteX0" fmla="*/ 2736850 w 2736850"/>
              <a:gd name="connsiteY0" fmla="*/ 215900 h 1181100"/>
              <a:gd name="connsiteX1" fmla="*/ 2368551 w 2736850"/>
              <a:gd name="connsiteY1" fmla="*/ 215900 h 1181100"/>
              <a:gd name="connsiteX2" fmla="*/ 1778001 w 2736850"/>
              <a:gd name="connsiteY2" fmla="*/ 127000 h 1181100"/>
              <a:gd name="connsiteX3" fmla="*/ 1244600 w 2736850"/>
              <a:gd name="connsiteY3" fmla="*/ 0 h 1181100"/>
              <a:gd name="connsiteX4" fmla="*/ 939800 w 2736850"/>
              <a:gd name="connsiteY4" fmla="*/ 292100 h 1181100"/>
              <a:gd name="connsiteX5" fmla="*/ 603250 w 2736850"/>
              <a:gd name="connsiteY5" fmla="*/ 501650 h 1181100"/>
              <a:gd name="connsiteX6" fmla="*/ 266700 w 2736850"/>
              <a:gd name="connsiteY6" fmla="*/ 596900 h 1181100"/>
              <a:gd name="connsiteX7" fmla="*/ 6350 w 2736850"/>
              <a:gd name="connsiteY7" fmla="*/ 615950 h 1181100"/>
              <a:gd name="connsiteX8" fmla="*/ 0 w 2736850"/>
              <a:gd name="connsiteY8" fmla="*/ 1181100 h 1181100"/>
              <a:gd name="connsiteX9" fmla="*/ 2730500 w 2736850"/>
              <a:gd name="connsiteY9" fmla="*/ 1168400 h 1181100"/>
              <a:gd name="connsiteX0" fmla="*/ 2736850 w 2736850"/>
              <a:gd name="connsiteY0" fmla="*/ 215900 h 1181100"/>
              <a:gd name="connsiteX1" fmla="*/ 2368551 w 2736850"/>
              <a:gd name="connsiteY1" fmla="*/ 215900 h 1181100"/>
              <a:gd name="connsiteX2" fmla="*/ 1778001 w 2736850"/>
              <a:gd name="connsiteY2" fmla="*/ 127000 h 1181100"/>
              <a:gd name="connsiteX3" fmla="*/ 1244600 w 2736850"/>
              <a:gd name="connsiteY3" fmla="*/ 0 h 1181100"/>
              <a:gd name="connsiteX4" fmla="*/ 939800 w 2736850"/>
              <a:gd name="connsiteY4" fmla="*/ 292100 h 1181100"/>
              <a:gd name="connsiteX5" fmla="*/ 603250 w 2736850"/>
              <a:gd name="connsiteY5" fmla="*/ 501650 h 1181100"/>
              <a:gd name="connsiteX6" fmla="*/ 266700 w 2736850"/>
              <a:gd name="connsiteY6" fmla="*/ 596900 h 1181100"/>
              <a:gd name="connsiteX7" fmla="*/ 6350 w 2736850"/>
              <a:gd name="connsiteY7" fmla="*/ 615950 h 1181100"/>
              <a:gd name="connsiteX8" fmla="*/ 0 w 2736850"/>
              <a:gd name="connsiteY8" fmla="*/ 1181100 h 1181100"/>
              <a:gd name="connsiteX9" fmla="*/ 2730500 w 2736850"/>
              <a:gd name="connsiteY9" fmla="*/ 1168400 h 1181100"/>
              <a:gd name="connsiteX0" fmla="*/ 2736850 w 2736850"/>
              <a:gd name="connsiteY0" fmla="*/ 215900 h 1181100"/>
              <a:gd name="connsiteX1" fmla="*/ 2368551 w 2736850"/>
              <a:gd name="connsiteY1" fmla="*/ 215900 h 1181100"/>
              <a:gd name="connsiteX2" fmla="*/ 1778001 w 2736850"/>
              <a:gd name="connsiteY2" fmla="*/ 127000 h 1181100"/>
              <a:gd name="connsiteX3" fmla="*/ 1244600 w 2736850"/>
              <a:gd name="connsiteY3" fmla="*/ 0 h 1181100"/>
              <a:gd name="connsiteX4" fmla="*/ 939800 w 2736850"/>
              <a:gd name="connsiteY4" fmla="*/ 292100 h 1181100"/>
              <a:gd name="connsiteX5" fmla="*/ 603250 w 2736850"/>
              <a:gd name="connsiteY5" fmla="*/ 501650 h 1181100"/>
              <a:gd name="connsiteX6" fmla="*/ 266700 w 2736850"/>
              <a:gd name="connsiteY6" fmla="*/ 596900 h 1181100"/>
              <a:gd name="connsiteX7" fmla="*/ 6350 w 2736850"/>
              <a:gd name="connsiteY7" fmla="*/ 615950 h 1181100"/>
              <a:gd name="connsiteX8" fmla="*/ 0 w 2736850"/>
              <a:gd name="connsiteY8" fmla="*/ 1181100 h 1181100"/>
              <a:gd name="connsiteX9" fmla="*/ 2730500 w 2736850"/>
              <a:gd name="connsiteY9" fmla="*/ 1168400 h 1181100"/>
              <a:gd name="connsiteX0" fmla="*/ 2736850 w 2736850"/>
              <a:gd name="connsiteY0" fmla="*/ 215900 h 1181100"/>
              <a:gd name="connsiteX1" fmla="*/ 2317751 w 2736850"/>
              <a:gd name="connsiteY1" fmla="*/ 209550 h 1181100"/>
              <a:gd name="connsiteX2" fmla="*/ 1778001 w 2736850"/>
              <a:gd name="connsiteY2" fmla="*/ 127000 h 1181100"/>
              <a:gd name="connsiteX3" fmla="*/ 1244600 w 2736850"/>
              <a:gd name="connsiteY3" fmla="*/ 0 h 1181100"/>
              <a:gd name="connsiteX4" fmla="*/ 939800 w 2736850"/>
              <a:gd name="connsiteY4" fmla="*/ 292100 h 1181100"/>
              <a:gd name="connsiteX5" fmla="*/ 603250 w 2736850"/>
              <a:gd name="connsiteY5" fmla="*/ 501650 h 1181100"/>
              <a:gd name="connsiteX6" fmla="*/ 266700 w 2736850"/>
              <a:gd name="connsiteY6" fmla="*/ 596900 h 1181100"/>
              <a:gd name="connsiteX7" fmla="*/ 6350 w 2736850"/>
              <a:gd name="connsiteY7" fmla="*/ 615950 h 1181100"/>
              <a:gd name="connsiteX8" fmla="*/ 0 w 2736850"/>
              <a:gd name="connsiteY8" fmla="*/ 1181100 h 1181100"/>
              <a:gd name="connsiteX9" fmla="*/ 2730500 w 2736850"/>
              <a:gd name="connsiteY9" fmla="*/ 1168400 h 1181100"/>
              <a:gd name="connsiteX0" fmla="*/ 2736850 w 2736850"/>
              <a:gd name="connsiteY0" fmla="*/ 215900 h 1181100"/>
              <a:gd name="connsiteX1" fmla="*/ 2317751 w 2736850"/>
              <a:gd name="connsiteY1" fmla="*/ 209550 h 1181100"/>
              <a:gd name="connsiteX2" fmla="*/ 1778001 w 2736850"/>
              <a:gd name="connsiteY2" fmla="*/ 152400 h 1181100"/>
              <a:gd name="connsiteX3" fmla="*/ 1244600 w 2736850"/>
              <a:gd name="connsiteY3" fmla="*/ 0 h 1181100"/>
              <a:gd name="connsiteX4" fmla="*/ 939800 w 2736850"/>
              <a:gd name="connsiteY4" fmla="*/ 292100 h 1181100"/>
              <a:gd name="connsiteX5" fmla="*/ 603250 w 2736850"/>
              <a:gd name="connsiteY5" fmla="*/ 501650 h 1181100"/>
              <a:gd name="connsiteX6" fmla="*/ 266700 w 2736850"/>
              <a:gd name="connsiteY6" fmla="*/ 596900 h 1181100"/>
              <a:gd name="connsiteX7" fmla="*/ 6350 w 2736850"/>
              <a:gd name="connsiteY7" fmla="*/ 615950 h 1181100"/>
              <a:gd name="connsiteX8" fmla="*/ 0 w 2736850"/>
              <a:gd name="connsiteY8" fmla="*/ 1181100 h 1181100"/>
              <a:gd name="connsiteX9" fmla="*/ 2730500 w 2736850"/>
              <a:gd name="connsiteY9" fmla="*/ 1168400 h 1181100"/>
              <a:gd name="connsiteX0" fmla="*/ 2736850 w 2736850"/>
              <a:gd name="connsiteY0" fmla="*/ 215900 h 1181100"/>
              <a:gd name="connsiteX1" fmla="*/ 2317751 w 2736850"/>
              <a:gd name="connsiteY1" fmla="*/ 209550 h 1181100"/>
              <a:gd name="connsiteX2" fmla="*/ 1778001 w 2736850"/>
              <a:gd name="connsiteY2" fmla="*/ 146050 h 1181100"/>
              <a:gd name="connsiteX3" fmla="*/ 1244600 w 2736850"/>
              <a:gd name="connsiteY3" fmla="*/ 0 h 1181100"/>
              <a:gd name="connsiteX4" fmla="*/ 939800 w 2736850"/>
              <a:gd name="connsiteY4" fmla="*/ 292100 h 1181100"/>
              <a:gd name="connsiteX5" fmla="*/ 603250 w 2736850"/>
              <a:gd name="connsiteY5" fmla="*/ 501650 h 1181100"/>
              <a:gd name="connsiteX6" fmla="*/ 266700 w 2736850"/>
              <a:gd name="connsiteY6" fmla="*/ 596900 h 1181100"/>
              <a:gd name="connsiteX7" fmla="*/ 6350 w 2736850"/>
              <a:gd name="connsiteY7" fmla="*/ 615950 h 1181100"/>
              <a:gd name="connsiteX8" fmla="*/ 0 w 2736850"/>
              <a:gd name="connsiteY8" fmla="*/ 1181100 h 1181100"/>
              <a:gd name="connsiteX9" fmla="*/ 2730500 w 2736850"/>
              <a:gd name="connsiteY9" fmla="*/ 1168400 h 1181100"/>
              <a:gd name="connsiteX0" fmla="*/ 2736850 w 2736850"/>
              <a:gd name="connsiteY0" fmla="*/ 215900 h 1181100"/>
              <a:gd name="connsiteX1" fmla="*/ 2317751 w 2736850"/>
              <a:gd name="connsiteY1" fmla="*/ 209550 h 1181100"/>
              <a:gd name="connsiteX2" fmla="*/ 1778001 w 2736850"/>
              <a:gd name="connsiteY2" fmla="*/ 146050 h 1181100"/>
              <a:gd name="connsiteX3" fmla="*/ 1244600 w 2736850"/>
              <a:gd name="connsiteY3" fmla="*/ 0 h 1181100"/>
              <a:gd name="connsiteX4" fmla="*/ 939800 w 2736850"/>
              <a:gd name="connsiteY4" fmla="*/ 292100 h 1181100"/>
              <a:gd name="connsiteX5" fmla="*/ 603250 w 2736850"/>
              <a:gd name="connsiteY5" fmla="*/ 501650 h 1181100"/>
              <a:gd name="connsiteX6" fmla="*/ 266700 w 2736850"/>
              <a:gd name="connsiteY6" fmla="*/ 596900 h 1181100"/>
              <a:gd name="connsiteX7" fmla="*/ 6350 w 2736850"/>
              <a:gd name="connsiteY7" fmla="*/ 615950 h 1181100"/>
              <a:gd name="connsiteX8" fmla="*/ 0 w 2736850"/>
              <a:gd name="connsiteY8" fmla="*/ 1181100 h 1181100"/>
              <a:gd name="connsiteX9" fmla="*/ 2730500 w 2736850"/>
              <a:gd name="connsiteY9" fmla="*/ 1168400 h 1181100"/>
              <a:gd name="connsiteX0" fmla="*/ 2736850 w 2736850"/>
              <a:gd name="connsiteY0" fmla="*/ 215900 h 1181100"/>
              <a:gd name="connsiteX1" fmla="*/ 2317751 w 2736850"/>
              <a:gd name="connsiteY1" fmla="*/ 209550 h 1181100"/>
              <a:gd name="connsiteX2" fmla="*/ 1778001 w 2736850"/>
              <a:gd name="connsiteY2" fmla="*/ 146050 h 1181100"/>
              <a:gd name="connsiteX3" fmla="*/ 1244600 w 2736850"/>
              <a:gd name="connsiteY3" fmla="*/ 0 h 1181100"/>
              <a:gd name="connsiteX4" fmla="*/ 939800 w 2736850"/>
              <a:gd name="connsiteY4" fmla="*/ 292100 h 1181100"/>
              <a:gd name="connsiteX5" fmla="*/ 603250 w 2736850"/>
              <a:gd name="connsiteY5" fmla="*/ 501650 h 1181100"/>
              <a:gd name="connsiteX6" fmla="*/ 266700 w 2736850"/>
              <a:gd name="connsiteY6" fmla="*/ 596900 h 1181100"/>
              <a:gd name="connsiteX7" fmla="*/ 6350 w 2736850"/>
              <a:gd name="connsiteY7" fmla="*/ 615950 h 1181100"/>
              <a:gd name="connsiteX8" fmla="*/ 0 w 2736850"/>
              <a:gd name="connsiteY8" fmla="*/ 1181100 h 1181100"/>
              <a:gd name="connsiteX9" fmla="*/ 2730500 w 2736850"/>
              <a:gd name="connsiteY9" fmla="*/ 1168400 h 1181100"/>
              <a:gd name="connsiteX0" fmla="*/ 2736850 w 2736850"/>
              <a:gd name="connsiteY0" fmla="*/ 215900 h 1181100"/>
              <a:gd name="connsiteX1" fmla="*/ 2317751 w 2736850"/>
              <a:gd name="connsiteY1" fmla="*/ 209550 h 1181100"/>
              <a:gd name="connsiteX2" fmla="*/ 1778001 w 2736850"/>
              <a:gd name="connsiteY2" fmla="*/ 127000 h 1181100"/>
              <a:gd name="connsiteX3" fmla="*/ 1244600 w 2736850"/>
              <a:gd name="connsiteY3" fmla="*/ 0 h 1181100"/>
              <a:gd name="connsiteX4" fmla="*/ 939800 w 2736850"/>
              <a:gd name="connsiteY4" fmla="*/ 292100 h 1181100"/>
              <a:gd name="connsiteX5" fmla="*/ 603250 w 2736850"/>
              <a:gd name="connsiteY5" fmla="*/ 501650 h 1181100"/>
              <a:gd name="connsiteX6" fmla="*/ 266700 w 2736850"/>
              <a:gd name="connsiteY6" fmla="*/ 596900 h 1181100"/>
              <a:gd name="connsiteX7" fmla="*/ 6350 w 2736850"/>
              <a:gd name="connsiteY7" fmla="*/ 615950 h 1181100"/>
              <a:gd name="connsiteX8" fmla="*/ 0 w 2736850"/>
              <a:gd name="connsiteY8" fmla="*/ 1181100 h 1181100"/>
              <a:gd name="connsiteX9" fmla="*/ 2730500 w 2736850"/>
              <a:gd name="connsiteY9" fmla="*/ 1168400 h 1181100"/>
              <a:gd name="connsiteX0" fmla="*/ 2736850 w 2736850"/>
              <a:gd name="connsiteY0" fmla="*/ 215900 h 1181100"/>
              <a:gd name="connsiteX1" fmla="*/ 2317751 w 2736850"/>
              <a:gd name="connsiteY1" fmla="*/ 209550 h 1181100"/>
              <a:gd name="connsiteX2" fmla="*/ 1778001 w 2736850"/>
              <a:gd name="connsiteY2" fmla="*/ 127000 h 1181100"/>
              <a:gd name="connsiteX3" fmla="*/ 1244600 w 2736850"/>
              <a:gd name="connsiteY3" fmla="*/ 0 h 1181100"/>
              <a:gd name="connsiteX4" fmla="*/ 939800 w 2736850"/>
              <a:gd name="connsiteY4" fmla="*/ 292100 h 1181100"/>
              <a:gd name="connsiteX5" fmla="*/ 603250 w 2736850"/>
              <a:gd name="connsiteY5" fmla="*/ 501650 h 1181100"/>
              <a:gd name="connsiteX6" fmla="*/ 266700 w 2736850"/>
              <a:gd name="connsiteY6" fmla="*/ 596900 h 1181100"/>
              <a:gd name="connsiteX7" fmla="*/ 6350 w 2736850"/>
              <a:gd name="connsiteY7" fmla="*/ 615950 h 1181100"/>
              <a:gd name="connsiteX8" fmla="*/ 0 w 2736850"/>
              <a:gd name="connsiteY8" fmla="*/ 1181100 h 1181100"/>
              <a:gd name="connsiteX9" fmla="*/ 2730500 w 2736850"/>
              <a:gd name="connsiteY9" fmla="*/ 1168400 h 1181100"/>
              <a:gd name="connsiteX0" fmla="*/ 2736850 w 2736850"/>
              <a:gd name="connsiteY0" fmla="*/ 215900 h 1181100"/>
              <a:gd name="connsiteX1" fmla="*/ 2317751 w 2736850"/>
              <a:gd name="connsiteY1" fmla="*/ 209550 h 1181100"/>
              <a:gd name="connsiteX2" fmla="*/ 1778001 w 2736850"/>
              <a:gd name="connsiteY2" fmla="*/ 127000 h 1181100"/>
              <a:gd name="connsiteX3" fmla="*/ 1244600 w 2736850"/>
              <a:gd name="connsiteY3" fmla="*/ 0 h 1181100"/>
              <a:gd name="connsiteX4" fmla="*/ 939800 w 2736850"/>
              <a:gd name="connsiteY4" fmla="*/ 292100 h 1181100"/>
              <a:gd name="connsiteX5" fmla="*/ 603250 w 2736850"/>
              <a:gd name="connsiteY5" fmla="*/ 501650 h 1181100"/>
              <a:gd name="connsiteX6" fmla="*/ 266700 w 2736850"/>
              <a:gd name="connsiteY6" fmla="*/ 596900 h 1181100"/>
              <a:gd name="connsiteX7" fmla="*/ 6350 w 2736850"/>
              <a:gd name="connsiteY7" fmla="*/ 615950 h 1181100"/>
              <a:gd name="connsiteX8" fmla="*/ 0 w 2736850"/>
              <a:gd name="connsiteY8" fmla="*/ 1181100 h 1181100"/>
              <a:gd name="connsiteX9" fmla="*/ 2730500 w 2736850"/>
              <a:gd name="connsiteY9" fmla="*/ 1168400 h 1181100"/>
              <a:gd name="connsiteX0" fmla="*/ 2711450 w 2730500"/>
              <a:gd name="connsiteY0" fmla="*/ 215900 h 1181100"/>
              <a:gd name="connsiteX1" fmla="*/ 2317751 w 2730500"/>
              <a:gd name="connsiteY1" fmla="*/ 209550 h 1181100"/>
              <a:gd name="connsiteX2" fmla="*/ 1778001 w 2730500"/>
              <a:gd name="connsiteY2" fmla="*/ 127000 h 1181100"/>
              <a:gd name="connsiteX3" fmla="*/ 1244600 w 2730500"/>
              <a:gd name="connsiteY3" fmla="*/ 0 h 1181100"/>
              <a:gd name="connsiteX4" fmla="*/ 939800 w 2730500"/>
              <a:gd name="connsiteY4" fmla="*/ 292100 h 1181100"/>
              <a:gd name="connsiteX5" fmla="*/ 603250 w 2730500"/>
              <a:gd name="connsiteY5" fmla="*/ 501650 h 1181100"/>
              <a:gd name="connsiteX6" fmla="*/ 266700 w 2730500"/>
              <a:gd name="connsiteY6" fmla="*/ 596900 h 1181100"/>
              <a:gd name="connsiteX7" fmla="*/ 6350 w 2730500"/>
              <a:gd name="connsiteY7" fmla="*/ 615950 h 1181100"/>
              <a:gd name="connsiteX8" fmla="*/ 0 w 2730500"/>
              <a:gd name="connsiteY8" fmla="*/ 1181100 h 1181100"/>
              <a:gd name="connsiteX9" fmla="*/ 2730500 w 2730500"/>
              <a:gd name="connsiteY9" fmla="*/ 1168400 h 1181100"/>
              <a:gd name="connsiteX0" fmla="*/ 2711450 w 2730500"/>
              <a:gd name="connsiteY0" fmla="*/ 215900 h 1181100"/>
              <a:gd name="connsiteX1" fmla="*/ 2317751 w 2730500"/>
              <a:gd name="connsiteY1" fmla="*/ 209550 h 1181100"/>
              <a:gd name="connsiteX2" fmla="*/ 1778001 w 2730500"/>
              <a:gd name="connsiteY2" fmla="*/ 127000 h 1181100"/>
              <a:gd name="connsiteX3" fmla="*/ 1244600 w 2730500"/>
              <a:gd name="connsiteY3" fmla="*/ 0 h 1181100"/>
              <a:gd name="connsiteX4" fmla="*/ 939800 w 2730500"/>
              <a:gd name="connsiteY4" fmla="*/ 292100 h 1181100"/>
              <a:gd name="connsiteX5" fmla="*/ 596900 w 2730500"/>
              <a:gd name="connsiteY5" fmla="*/ 488950 h 1181100"/>
              <a:gd name="connsiteX6" fmla="*/ 266700 w 2730500"/>
              <a:gd name="connsiteY6" fmla="*/ 596900 h 1181100"/>
              <a:gd name="connsiteX7" fmla="*/ 6350 w 2730500"/>
              <a:gd name="connsiteY7" fmla="*/ 615950 h 1181100"/>
              <a:gd name="connsiteX8" fmla="*/ 0 w 2730500"/>
              <a:gd name="connsiteY8" fmla="*/ 1181100 h 1181100"/>
              <a:gd name="connsiteX9" fmla="*/ 2730500 w 2730500"/>
              <a:gd name="connsiteY9" fmla="*/ 1168400 h 1181100"/>
              <a:gd name="connsiteX0" fmla="*/ 2711450 w 2730500"/>
              <a:gd name="connsiteY0" fmla="*/ 215900 h 1181100"/>
              <a:gd name="connsiteX1" fmla="*/ 2317751 w 2730500"/>
              <a:gd name="connsiteY1" fmla="*/ 209550 h 1181100"/>
              <a:gd name="connsiteX2" fmla="*/ 1778001 w 2730500"/>
              <a:gd name="connsiteY2" fmla="*/ 127000 h 1181100"/>
              <a:gd name="connsiteX3" fmla="*/ 1244600 w 2730500"/>
              <a:gd name="connsiteY3" fmla="*/ 0 h 1181100"/>
              <a:gd name="connsiteX4" fmla="*/ 939800 w 2730500"/>
              <a:gd name="connsiteY4" fmla="*/ 292100 h 1181100"/>
              <a:gd name="connsiteX5" fmla="*/ 596900 w 2730500"/>
              <a:gd name="connsiteY5" fmla="*/ 488950 h 1181100"/>
              <a:gd name="connsiteX6" fmla="*/ 266700 w 2730500"/>
              <a:gd name="connsiteY6" fmla="*/ 577747 h 1181100"/>
              <a:gd name="connsiteX7" fmla="*/ 6350 w 2730500"/>
              <a:gd name="connsiteY7" fmla="*/ 615950 h 1181100"/>
              <a:gd name="connsiteX8" fmla="*/ 0 w 2730500"/>
              <a:gd name="connsiteY8" fmla="*/ 1181100 h 1181100"/>
              <a:gd name="connsiteX9" fmla="*/ 2730500 w 2730500"/>
              <a:gd name="connsiteY9" fmla="*/ 1168400 h 1181100"/>
              <a:gd name="connsiteX0" fmla="*/ 2711450 w 2730500"/>
              <a:gd name="connsiteY0" fmla="*/ 215900 h 1181100"/>
              <a:gd name="connsiteX1" fmla="*/ 2317751 w 2730500"/>
              <a:gd name="connsiteY1" fmla="*/ 209550 h 1181100"/>
              <a:gd name="connsiteX2" fmla="*/ 1778001 w 2730500"/>
              <a:gd name="connsiteY2" fmla="*/ 127000 h 1181100"/>
              <a:gd name="connsiteX3" fmla="*/ 1250950 w 2730500"/>
              <a:gd name="connsiteY3" fmla="*/ 0 h 1181100"/>
              <a:gd name="connsiteX4" fmla="*/ 939800 w 2730500"/>
              <a:gd name="connsiteY4" fmla="*/ 292100 h 1181100"/>
              <a:gd name="connsiteX5" fmla="*/ 596900 w 2730500"/>
              <a:gd name="connsiteY5" fmla="*/ 488950 h 1181100"/>
              <a:gd name="connsiteX6" fmla="*/ 266700 w 2730500"/>
              <a:gd name="connsiteY6" fmla="*/ 577747 h 1181100"/>
              <a:gd name="connsiteX7" fmla="*/ 6350 w 2730500"/>
              <a:gd name="connsiteY7" fmla="*/ 615950 h 1181100"/>
              <a:gd name="connsiteX8" fmla="*/ 0 w 2730500"/>
              <a:gd name="connsiteY8" fmla="*/ 1181100 h 1181100"/>
              <a:gd name="connsiteX9" fmla="*/ 2730500 w 2730500"/>
              <a:gd name="connsiteY9" fmla="*/ 1168400 h 1181100"/>
              <a:gd name="connsiteX0" fmla="*/ 2711450 w 2730500"/>
              <a:gd name="connsiteY0" fmla="*/ 215900 h 1181100"/>
              <a:gd name="connsiteX1" fmla="*/ 2311401 w 2730500"/>
              <a:gd name="connsiteY1" fmla="*/ 190397 h 1181100"/>
              <a:gd name="connsiteX2" fmla="*/ 1778001 w 2730500"/>
              <a:gd name="connsiteY2" fmla="*/ 127000 h 1181100"/>
              <a:gd name="connsiteX3" fmla="*/ 1250950 w 2730500"/>
              <a:gd name="connsiteY3" fmla="*/ 0 h 1181100"/>
              <a:gd name="connsiteX4" fmla="*/ 939800 w 2730500"/>
              <a:gd name="connsiteY4" fmla="*/ 292100 h 1181100"/>
              <a:gd name="connsiteX5" fmla="*/ 596900 w 2730500"/>
              <a:gd name="connsiteY5" fmla="*/ 488950 h 1181100"/>
              <a:gd name="connsiteX6" fmla="*/ 266700 w 2730500"/>
              <a:gd name="connsiteY6" fmla="*/ 577747 h 1181100"/>
              <a:gd name="connsiteX7" fmla="*/ 6350 w 2730500"/>
              <a:gd name="connsiteY7" fmla="*/ 615950 h 1181100"/>
              <a:gd name="connsiteX8" fmla="*/ 0 w 2730500"/>
              <a:gd name="connsiteY8" fmla="*/ 1181100 h 1181100"/>
              <a:gd name="connsiteX9" fmla="*/ 2730500 w 2730500"/>
              <a:gd name="connsiteY9" fmla="*/ 1168400 h 1181100"/>
              <a:gd name="connsiteX0" fmla="*/ 2730500 w 2730500"/>
              <a:gd name="connsiteY0" fmla="*/ 215900 h 1181100"/>
              <a:gd name="connsiteX1" fmla="*/ 2311401 w 2730500"/>
              <a:gd name="connsiteY1" fmla="*/ 190397 h 1181100"/>
              <a:gd name="connsiteX2" fmla="*/ 1778001 w 2730500"/>
              <a:gd name="connsiteY2" fmla="*/ 127000 h 1181100"/>
              <a:gd name="connsiteX3" fmla="*/ 1250950 w 2730500"/>
              <a:gd name="connsiteY3" fmla="*/ 0 h 1181100"/>
              <a:gd name="connsiteX4" fmla="*/ 939800 w 2730500"/>
              <a:gd name="connsiteY4" fmla="*/ 292100 h 1181100"/>
              <a:gd name="connsiteX5" fmla="*/ 596900 w 2730500"/>
              <a:gd name="connsiteY5" fmla="*/ 488950 h 1181100"/>
              <a:gd name="connsiteX6" fmla="*/ 266700 w 2730500"/>
              <a:gd name="connsiteY6" fmla="*/ 577747 h 1181100"/>
              <a:gd name="connsiteX7" fmla="*/ 6350 w 2730500"/>
              <a:gd name="connsiteY7" fmla="*/ 615950 h 1181100"/>
              <a:gd name="connsiteX8" fmla="*/ 0 w 2730500"/>
              <a:gd name="connsiteY8" fmla="*/ 1181100 h 1181100"/>
              <a:gd name="connsiteX9" fmla="*/ 2730500 w 2730500"/>
              <a:gd name="connsiteY9" fmla="*/ 11684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0500" h="1181100">
                <a:moveTo>
                  <a:pt x="2730500" y="215900"/>
                </a:moveTo>
                <a:lnTo>
                  <a:pt x="2311401" y="190397"/>
                </a:lnTo>
                <a:cubicBezTo>
                  <a:pt x="2137835" y="178755"/>
                  <a:pt x="1970618" y="174625"/>
                  <a:pt x="1778001" y="127000"/>
                </a:cubicBezTo>
                <a:cubicBezTo>
                  <a:pt x="1585384" y="98425"/>
                  <a:pt x="1390650" y="30692"/>
                  <a:pt x="1250950" y="0"/>
                </a:cubicBezTo>
                <a:lnTo>
                  <a:pt x="939800" y="292100"/>
                </a:lnTo>
                <a:lnTo>
                  <a:pt x="596900" y="488950"/>
                </a:lnTo>
                <a:lnTo>
                  <a:pt x="266700" y="577747"/>
                </a:lnTo>
                <a:lnTo>
                  <a:pt x="6350" y="615950"/>
                </a:lnTo>
                <a:cubicBezTo>
                  <a:pt x="4233" y="804333"/>
                  <a:pt x="2117" y="992717"/>
                  <a:pt x="0" y="1181100"/>
                </a:cubicBezTo>
                <a:lnTo>
                  <a:pt x="2730500" y="1168400"/>
                </a:lnTo>
              </a:path>
            </a:pathLst>
          </a:custGeom>
          <a:solidFill>
            <a:srgbClr val="FF6600"/>
          </a:solidFill>
          <a:ln>
            <a:solidFill>
              <a:srgbClr val="0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" name="Figura a mano libera 5"/>
          <p:cNvSpPr/>
          <p:nvPr/>
        </p:nvSpPr>
        <p:spPr>
          <a:xfrm>
            <a:off x="5829300" y="4076700"/>
            <a:ext cx="1206500" cy="596900"/>
          </a:xfrm>
          <a:custGeom>
            <a:avLst/>
            <a:gdLst>
              <a:gd name="connsiteX0" fmla="*/ 0 w 1206500"/>
              <a:gd name="connsiteY0" fmla="*/ 596900 h 596900"/>
              <a:gd name="connsiteX1" fmla="*/ 482600 w 1206500"/>
              <a:gd name="connsiteY1" fmla="*/ 527050 h 596900"/>
              <a:gd name="connsiteX2" fmla="*/ 850900 w 1206500"/>
              <a:gd name="connsiteY2" fmla="*/ 349250 h 596900"/>
              <a:gd name="connsiteX3" fmla="*/ 1123950 w 1206500"/>
              <a:gd name="connsiteY3" fmla="*/ 95250 h 596900"/>
              <a:gd name="connsiteX4" fmla="*/ 1206500 w 1206500"/>
              <a:gd name="connsiteY4" fmla="*/ 0 h 596900"/>
              <a:gd name="connsiteX5" fmla="*/ 1206500 w 1206500"/>
              <a:gd name="connsiteY5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6500" h="596900">
                <a:moveTo>
                  <a:pt x="0" y="596900"/>
                </a:moveTo>
                <a:cubicBezTo>
                  <a:pt x="170391" y="582612"/>
                  <a:pt x="340783" y="568325"/>
                  <a:pt x="482600" y="527050"/>
                </a:cubicBezTo>
                <a:cubicBezTo>
                  <a:pt x="624417" y="485775"/>
                  <a:pt x="744008" y="421217"/>
                  <a:pt x="850900" y="349250"/>
                </a:cubicBezTo>
                <a:cubicBezTo>
                  <a:pt x="957792" y="277283"/>
                  <a:pt x="1064683" y="153458"/>
                  <a:pt x="1123950" y="95250"/>
                </a:cubicBezTo>
                <a:cubicBezTo>
                  <a:pt x="1183217" y="37042"/>
                  <a:pt x="1206500" y="0"/>
                  <a:pt x="1206500" y="0"/>
                </a:cubicBezTo>
                <a:lnTo>
                  <a:pt x="1206500" y="0"/>
                </a:lnTo>
              </a:path>
            </a:pathLst>
          </a:custGeom>
          <a:ln w="381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igura a mano libera 6"/>
          <p:cNvSpPr/>
          <p:nvPr/>
        </p:nvSpPr>
        <p:spPr>
          <a:xfrm>
            <a:off x="7073900" y="4070350"/>
            <a:ext cx="1485900" cy="223843"/>
          </a:xfrm>
          <a:custGeom>
            <a:avLst/>
            <a:gdLst>
              <a:gd name="connsiteX0" fmla="*/ 1479550 w 1479550"/>
              <a:gd name="connsiteY0" fmla="*/ 203200 h 211143"/>
              <a:gd name="connsiteX1" fmla="*/ 1022350 w 1479550"/>
              <a:gd name="connsiteY1" fmla="*/ 203200 h 211143"/>
              <a:gd name="connsiteX2" fmla="*/ 482600 w 1479550"/>
              <a:gd name="connsiteY2" fmla="*/ 120650 h 211143"/>
              <a:gd name="connsiteX3" fmla="*/ 0 w 1479550"/>
              <a:gd name="connsiteY3" fmla="*/ 0 h 211143"/>
              <a:gd name="connsiteX4" fmla="*/ 0 w 1479550"/>
              <a:gd name="connsiteY4" fmla="*/ 0 h 211143"/>
              <a:gd name="connsiteX5" fmla="*/ 0 w 1479550"/>
              <a:gd name="connsiteY5" fmla="*/ 0 h 21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9550" h="211143">
                <a:moveTo>
                  <a:pt x="1479550" y="203200"/>
                </a:moveTo>
                <a:cubicBezTo>
                  <a:pt x="1334029" y="210079"/>
                  <a:pt x="1188508" y="216958"/>
                  <a:pt x="1022350" y="203200"/>
                </a:cubicBezTo>
                <a:cubicBezTo>
                  <a:pt x="856192" y="189442"/>
                  <a:pt x="652992" y="154517"/>
                  <a:pt x="482600" y="120650"/>
                </a:cubicBezTo>
                <a:cubicBezTo>
                  <a:pt x="312208" y="86783"/>
                  <a:pt x="0" y="0"/>
                  <a:pt x="0" y="0"/>
                </a:cubicBez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7162800" y="4838700"/>
            <a:ext cx="1347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solidFill>
                  <a:srgbClr val="000000"/>
                </a:solidFill>
              </a:rPr>
              <a:t>Integral</a:t>
            </a:r>
            <a:r>
              <a:rPr lang="it-IT" sz="1600" dirty="0" smtClean="0">
                <a:solidFill>
                  <a:srgbClr val="000000"/>
                </a:solidFill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</a:rPr>
              <a:t>Cost</a:t>
            </a:r>
            <a:endParaRPr lang="it-IT" sz="1600" dirty="0" smtClean="0">
              <a:solidFill>
                <a:srgbClr val="000000"/>
              </a:solidFill>
            </a:endParaRPr>
          </a:p>
        </p:txBody>
      </p:sp>
      <p:cxnSp>
        <p:nvCxnSpPr>
          <p:cNvPr id="12" name="Connettore 1 11"/>
          <p:cNvCxnSpPr/>
          <p:nvPr/>
        </p:nvCxnSpPr>
        <p:spPr bwMode="auto">
          <a:xfrm flipH="1">
            <a:off x="7035800" y="4083050"/>
            <a:ext cx="3440" cy="1123950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0771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16" y="152400"/>
            <a:ext cx="7984216" cy="5048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Route choice on real network</a:t>
            </a:r>
            <a:endParaRPr lang="en-US" sz="3600" dirty="0"/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76216" y="1447800"/>
            <a:ext cx="7829584" cy="4343400"/>
          </a:xfrm>
        </p:spPr>
        <p:txBody>
          <a:bodyPr/>
          <a:lstStyle/>
          <a:p>
            <a:pPr eaLnBrk="1" hangingPunct="1"/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dirty="0" smtClean="0"/>
              <a:t>Subject to:</a:t>
            </a:r>
            <a:endParaRPr lang="en-US" dirty="0"/>
          </a:p>
          <a:p>
            <a:pPr marL="285750" lvl="1" eaLnBrk="1" hangingPunct="1"/>
            <a:r>
              <a:rPr lang="en-US" sz="2400" dirty="0" smtClean="0"/>
              <a:t>Consistency between origin-</a:t>
            </a:r>
            <a:br>
              <a:rPr lang="en-US" sz="2400" dirty="0" smtClean="0"/>
            </a:br>
            <a:r>
              <a:rPr lang="en-US" sz="2400" dirty="0" smtClean="0"/>
              <a:t>destination flows and route flows</a:t>
            </a:r>
          </a:p>
          <a:p>
            <a:pPr marL="285750" lvl="1" eaLnBrk="1" hangingPunct="1">
              <a:lnSpc>
                <a:spcPct val="110000"/>
              </a:lnSpc>
            </a:pPr>
            <a:r>
              <a:rPr lang="en-US" sz="2400" dirty="0" smtClean="0"/>
              <a:t>Non negative flows</a:t>
            </a:r>
          </a:p>
          <a:p>
            <a:pPr marL="285750" lvl="1" eaLnBrk="1" hangingPunct="1">
              <a:lnSpc>
                <a:spcPct val="50000"/>
              </a:lnSpc>
            </a:pPr>
            <a:endParaRPr lang="en-US" sz="1200" dirty="0" smtClean="0"/>
          </a:p>
          <a:p>
            <a:pPr marL="285750" lvl="1" eaLnBrk="1" hangingPunct="1"/>
            <a:r>
              <a:rPr lang="en-US" sz="2400" dirty="0" smtClean="0"/>
              <a:t>Consistency between </a:t>
            </a:r>
            <a:br>
              <a:rPr lang="en-US" sz="2400" dirty="0" smtClean="0"/>
            </a:br>
            <a:r>
              <a:rPr lang="en-US" sz="2400" dirty="0" smtClean="0"/>
              <a:t>link </a:t>
            </a:r>
            <a:r>
              <a:rPr lang="en-US" sz="2400" dirty="0"/>
              <a:t>flows </a:t>
            </a:r>
            <a:r>
              <a:rPr lang="en-US" sz="2400" dirty="0" smtClean="0"/>
              <a:t>q and </a:t>
            </a:r>
            <a:r>
              <a:rPr lang="en-US" sz="2400" dirty="0"/>
              <a:t>route </a:t>
            </a:r>
            <a:r>
              <a:rPr lang="en-US" sz="2400" dirty="0" smtClean="0"/>
              <a:t>flows f</a:t>
            </a:r>
          </a:p>
          <a:p>
            <a:pPr marL="285750" lvl="1" eaLnBrk="1" hangingPunct="1"/>
            <a:endParaRPr lang="en-US" sz="2400" dirty="0"/>
          </a:p>
          <a:p>
            <a:pPr marL="285750" lvl="1" eaLnBrk="1" hangingPunct="1"/>
            <a:r>
              <a:rPr lang="en-US" sz="2400" dirty="0" smtClean="0"/>
              <a:t>Link-route incidence matrix </a:t>
            </a:r>
            <a:endParaRPr lang="en-US" sz="2400" dirty="0"/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370390" y="762000"/>
            <a:ext cx="84688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0000"/>
                </a:solidFill>
              </a:rPr>
              <a:t>Deterministic User Equilibrium assignment problem</a:t>
            </a:r>
            <a:endParaRPr lang="en-US" sz="2800" i="1" dirty="0">
              <a:solidFill>
                <a:srgbClr val="000000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7241232" cy="457200"/>
          </a:xfrm>
          <a:noFill/>
        </p:spPr>
        <p:txBody>
          <a:bodyPr/>
          <a:lstStyle/>
          <a:p>
            <a:r>
              <a:rPr lang="en-US" sz="1200" dirty="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Prof. Gaetano Fusco</a:t>
            </a:r>
          </a:p>
          <a:p>
            <a:r>
              <a:rPr lang="en-US" sz="1200" dirty="0" smtClean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Methodology </a:t>
            </a:r>
            <a:r>
              <a:rPr lang="en-US" sz="1200" dirty="0">
                <a:latin typeface="Century Gothic" pitchFamily="-111" charset="0"/>
                <a:ea typeface="Century Gothic" pitchFamily="-111" charset="0"/>
                <a:cs typeface="Century Gothic" pitchFamily="-111" charset="0"/>
              </a:rPr>
              <a:t>and Technology Advances for Transportation Network Management and Design</a:t>
            </a:r>
            <a:endParaRPr lang="en-US" sz="1200" dirty="0">
              <a:latin typeface="+mj-lt"/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696200" y="6146800"/>
            <a:ext cx="1295400" cy="457200"/>
          </a:xfrm>
          <a:noFill/>
        </p:spPr>
        <p:txBody>
          <a:bodyPr/>
          <a:lstStyle/>
          <a:p>
            <a:r>
              <a:rPr lang="en-US" sz="1200" smtClean="0">
                <a:latin typeface="Arial" pitchFamily="-111" charset="0"/>
              </a:rPr>
              <a:t>Page </a:t>
            </a:r>
            <a:fld id="{A4CB3B70-79BF-6040-95D5-CC8313AC830A}" type="slidenum">
              <a:rPr lang="en-US" sz="1200" smtClean="0">
                <a:latin typeface="Arial" pitchFamily="-111" charset="0"/>
              </a:rPr>
              <a:pPr/>
              <a:t>9</a:t>
            </a:fld>
            <a:endParaRPr lang="en-US" sz="1200">
              <a:latin typeface="Arial" pitchFamily="-111" charset="0"/>
            </a:endParaRP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594844"/>
              </p:ext>
            </p:extLst>
          </p:nvPr>
        </p:nvGraphicFramePr>
        <p:xfrm>
          <a:off x="2377066" y="1100496"/>
          <a:ext cx="4047165" cy="1112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71" name="Equation" r:id="rId4" imgW="1663700" imgH="457200" progId="Equation.3">
                  <p:embed/>
                </p:oleObj>
              </mc:Choice>
              <mc:Fallback>
                <p:oleObj name="Equation" r:id="rId4" imgW="1663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77066" y="1100496"/>
                        <a:ext cx="4047165" cy="1112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573212"/>
              </p:ext>
            </p:extLst>
          </p:nvPr>
        </p:nvGraphicFramePr>
        <p:xfrm>
          <a:off x="5311230" y="2470685"/>
          <a:ext cx="3676650" cy="34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72" name="Equation" r:id="rId6" imgW="1511300" imgH="1422400" progId="Equation.3">
                  <p:embed/>
                </p:oleObj>
              </mc:Choice>
              <mc:Fallback>
                <p:oleObj name="Equation" r:id="rId6" imgW="1511300" imgH="142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11230" y="2470685"/>
                        <a:ext cx="3676650" cy="346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552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 sapienza">
  <a:themeElements>
    <a:clrScheme name="">
      <a:dk1>
        <a:srgbClr val="822433"/>
      </a:dk1>
      <a:lt1>
        <a:srgbClr val="FFFFFF"/>
      </a:lt1>
      <a:dk2>
        <a:srgbClr val="822433"/>
      </a:dk2>
      <a:lt2>
        <a:srgbClr val="808080"/>
      </a:lt2>
      <a:accent1>
        <a:srgbClr val="BBE0E3"/>
      </a:accent1>
      <a:accent2>
        <a:srgbClr val="FFFF00"/>
      </a:accent2>
      <a:accent3>
        <a:srgbClr val="FFFFFF"/>
      </a:accent3>
      <a:accent4>
        <a:srgbClr val="6E1D2A"/>
      </a:accent4>
      <a:accent5>
        <a:srgbClr val="DAEDEF"/>
      </a:accent5>
      <a:accent6>
        <a:srgbClr val="E7E700"/>
      </a:accent6>
      <a:hlink>
        <a:srgbClr val="0000FF"/>
      </a:hlink>
      <a:folHlink>
        <a:srgbClr val="FF0000"/>
      </a:folHlink>
    </a:clrScheme>
    <a:fontScheme name="la sapienz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000000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600" dirty="0" err="1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la sapienza 1">
        <a:dk1>
          <a:srgbClr val="000000"/>
        </a:dk1>
        <a:lt1>
          <a:srgbClr val="FFFFFF"/>
        </a:lt1>
        <a:dk2>
          <a:srgbClr val="FFFFFF"/>
        </a:dk2>
        <a:lt2>
          <a:srgbClr val="2D2015"/>
        </a:lt2>
        <a:accent1>
          <a:srgbClr val="7C7C7C"/>
        </a:accent1>
        <a:accent2>
          <a:srgbClr val="FFFF7E"/>
        </a:accent2>
        <a:accent3>
          <a:srgbClr val="FFFFFF"/>
        </a:accent3>
        <a:accent4>
          <a:srgbClr val="000000"/>
        </a:accent4>
        <a:accent5>
          <a:srgbClr val="BFBFBF"/>
        </a:accent5>
        <a:accent6>
          <a:srgbClr val="E7E772"/>
        </a:accent6>
        <a:hlink>
          <a:srgbClr val="066778"/>
        </a:hlink>
        <a:folHlink>
          <a:srgbClr val="8300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Marco:Applications:Microsoft Office 2004:Modelli:Modelli personali:la sapienza.pot</Template>
  <TotalTime>29797</TotalTime>
  <Words>2908</Words>
  <Application>Microsoft Macintosh PowerPoint</Application>
  <PresentationFormat>Presentazione su schermo (4:3)</PresentationFormat>
  <Paragraphs>436</Paragraphs>
  <Slides>39</Slides>
  <Notes>36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39</vt:i4>
      </vt:variant>
    </vt:vector>
  </HeadingPairs>
  <TitlesOfParts>
    <vt:vector size="42" baseType="lpstr">
      <vt:lpstr>la sapienza</vt:lpstr>
      <vt:lpstr>Equation</vt:lpstr>
      <vt:lpstr>Documento</vt:lpstr>
      <vt:lpstr>Methodology and Technology Advances for Transportation Network Management and Design</vt:lpstr>
      <vt:lpstr>Outline</vt:lpstr>
      <vt:lpstr>APproach to Transport Design</vt:lpstr>
      <vt:lpstr>Transport system design</vt:lpstr>
      <vt:lpstr>Peculiarity of transport systems</vt:lpstr>
      <vt:lpstr>Peculiarity of transport systems</vt:lpstr>
      <vt:lpstr>Network route equilibrium</vt:lpstr>
      <vt:lpstr>Network route equilibrium</vt:lpstr>
      <vt:lpstr>Route choice on real network</vt:lpstr>
      <vt:lpstr>Route choice on real network</vt:lpstr>
      <vt:lpstr>Network Signal Settings</vt:lpstr>
      <vt:lpstr>Global Optimisation of Signal Setting</vt:lpstr>
      <vt:lpstr>Network signal setting design</vt:lpstr>
      <vt:lpstr>Network signal setting design</vt:lpstr>
      <vt:lpstr>Network signal setting design</vt:lpstr>
      <vt:lpstr>Network signal setting design</vt:lpstr>
      <vt:lpstr>Network signal setting design</vt:lpstr>
      <vt:lpstr>Network signal setting design</vt:lpstr>
      <vt:lpstr>Exploiting technology advances</vt:lpstr>
      <vt:lpstr>Technology advances</vt:lpstr>
      <vt:lpstr>Intelligent Transport Systems</vt:lpstr>
      <vt:lpstr>Technology advances</vt:lpstr>
      <vt:lpstr>ICT Technology advances</vt:lpstr>
      <vt:lpstr>Example of Floating Car Dataset</vt:lpstr>
      <vt:lpstr>Presentazione di PowerPoint</vt:lpstr>
      <vt:lpstr>Exploiting Floating Car Data</vt:lpstr>
      <vt:lpstr>Exloiting Floating Car Data</vt:lpstr>
      <vt:lpstr>Flow homogeneity</vt:lpstr>
      <vt:lpstr>Day-to-Day variability</vt:lpstr>
      <vt:lpstr>Space linear uniformity</vt:lpstr>
      <vt:lpstr>Space linear uniformity</vt:lpstr>
      <vt:lpstr>Exploiting Floating Car Data</vt:lpstr>
      <vt:lpstr>Exploiting FCD for route choice</vt:lpstr>
      <vt:lpstr>Route choice</vt:lpstr>
      <vt:lpstr>An interesting example</vt:lpstr>
      <vt:lpstr>Real-Time Updated Dynamic Models</vt:lpstr>
      <vt:lpstr>General framework of ITS</vt:lpstr>
      <vt:lpstr>Intelligent Transport Systems</vt:lpstr>
      <vt:lpstr>Methodology and Technology Advances for Transportation Network Management and Design</vt:lpstr>
    </vt:vector>
  </TitlesOfParts>
  <Manager/>
  <Company>- -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subject/>
  <dc:creator>- -</dc:creator>
  <cp:keywords/>
  <dc:description/>
  <cp:lastModifiedBy>Gaetano Fusco</cp:lastModifiedBy>
  <cp:revision>258</cp:revision>
  <cp:lastPrinted>2014-02-10T18:14:44Z</cp:lastPrinted>
  <dcterms:created xsi:type="dcterms:W3CDTF">2014-06-20T09:04:07Z</dcterms:created>
  <dcterms:modified xsi:type="dcterms:W3CDTF">2015-10-21T21:29:06Z</dcterms:modified>
  <cp:category/>
</cp:coreProperties>
</file>